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9"/>
  </p:notesMasterIdLst>
  <p:sldIdLst>
    <p:sldId id="298" r:id="rId5"/>
    <p:sldId id="301" r:id="rId6"/>
    <p:sldId id="302" r:id="rId7"/>
    <p:sldId id="303" r:id="rId8"/>
    <p:sldId id="304" r:id="rId9"/>
    <p:sldId id="306" r:id="rId10"/>
    <p:sldId id="308" r:id="rId11"/>
    <p:sldId id="305" r:id="rId12"/>
    <p:sldId id="309" r:id="rId13"/>
    <p:sldId id="310" r:id="rId14"/>
    <p:sldId id="316" r:id="rId15"/>
    <p:sldId id="311" r:id="rId16"/>
    <p:sldId id="318" r:id="rId17"/>
    <p:sldId id="317" r:id="rId18"/>
    <p:sldId id="314" r:id="rId19"/>
    <p:sldId id="315" r:id="rId20"/>
    <p:sldId id="319" r:id="rId21"/>
    <p:sldId id="320" r:id="rId22"/>
    <p:sldId id="326" r:id="rId23"/>
    <p:sldId id="327" r:id="rId24"/>
    <p:sldId id="328" r:id="rId25"/>
    <p:sldId id="323" r:id="rId26"/>
    <p:sldId id="321" r:id="rId27"/>
    <p:sldId id="324" r:id="rId28"/>
    <p:sldId id="325" r:id="rId29"/>
    <p:sldId id="331" r:id="rId30"/>
    <p:sldId id="338" r:id="rId31"/>
    <p:sldId id="329" r:id="rId32"/>
    <p:sldId id="330" r:id="rId33"/>
    <p:sldId id="344" r:id="rId34"/>
    <p:sldId id="346" r:id="rId35"/>
    <p:sldId id="334" r:id="rId36"/>
    <p:sldId id="335" r:id="rId37"/>
    <p:sldId id="336" r:id="rId38"/>
    <p:sldId id="333" r:id="rId39"/>
    <p:sldId id="337" r:id="rId40"/>
    <p:sldId id="339" r:id="rId41"/>
    <p:sldId id="340" r:id="rId42"/>
    <p:sldId id="341" r:id="rId43"/>
    <p:sldId id="342" r:id="rId44"/>
    <p:sldId id="343" r:id="rId45"/>
    <p:sldId id="347" r:id="rId46"/>
    <p:sldId id="348" r:id="rId47"/>
    <p:sldId id="349" r:id="rId48"/>
    <p:sldId id="351" r:id="rId49"/>
    <p:sldId id="353" r:id="rId50"/>
    <p:sldId id="354" r:id="rId51"/>
    <p:sldId id="377" r:id="rId52"/>
    <p:sldId id="355" r:id="rId53"/>
    <p:sldId id="357" r:id="rId54"/>
    <p:sldId id="358" r:id="rId55"/>
    <p:sldId id="362" r:id="rId56"/>
    <p:sldId id="359" r:id="rId57"/>
    <p:sldId id="360" r:id="rId58"/>
    <p:sldId id="361" r:id="rId59"/>
    <p:sldId id="363" r:id="rId60"/>
    <p:sldId id="365" r:id="rId61"/>
    <p:sldId id="366" r:id="rId62"/>
    <p:sldId id="364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8" r:id="rId74"/>
    <p:sldId id="379" r:id="rId75"/>
    <p:sldId id="381" r:id="rId76"/>
    <p:sldId id="380" r:id="rId77"/>
    <p:sldId id="405" r:id="rId78"/>
    <p:sldId id="382" r:id="rId79"/>
    <p:sldId id="383" r:id="rId80"/>
    <p:sldId id="384" r:id="rId81"/>
    <p:sldId id="404" r:id="rId82"/>
    <p:sldId id="385" r:id="rId83"/>
    <p:sldId id="386" r:id="rId84"/>
    <p:sldId id="387" r:id="rId85"/>
    <p:sldId id="403" r:id="rId86"/>
    <p:sldId id="388" r:id="rId87"/>
    <p:sldId id="391" r:id="rId88"/>
    <p:sldId id="390" r:id="rId89"/>
    <p:sldId id="392" r:id="rId90"/>
    <p:sldId id="402" r:id="rId91"/>
    <p:sldId id="389" r:id="rId92"/>
    <p:sldId id="393" r:id="rId93"/>
    <p:sldId id="394" r:id="rId94"/>
    <p:sldId id="395" r:id="rId95"/>
    <p:sldId id="414" r:id="rId96"/>
    <p:sldId id="416" r:id="rId97"/>
    <p:sldId id="41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077DA9-3ACC-420B-A5CC-4DF1D7AB9C17}">
          <p14:sldIdLst>
            <p14:sldId id="298"/>
            <p14:sldId id="301"/>
          </p14:sldIdLst>
        </p14:section>
        <p14:section name="1. EDA of Claim Data" id="{CF1BFF99-E5CD-4C05-9FE5-08F460382CDB}">
          <p14:sldIdLst>
            <p14:sldId id="302"/>
            <p14:sldId id="303"/>
            <p14:sldId id="304"/>
            <p14:sldId id="306"/>
            <p14:sldId id="308"/>
            <p14:sldId id="305"/>
          </p14:sldIdLst>
        </p14:section>
        <p14:section name="2. EDA Subsequent Loss Experience" id="{8C86C0FE-62D6-42C2-8F27-1443EF2EF7D6}">
          <p14:sldIdLst>
            <p14:sldId id="309"/>
            <p14:sldId id="310"/>
            <p14:sldId id="316"/>
            <p14:sldId id="311"/>
            <p14:sldId id="318"/>
            <p14:sldId id="317"/>
          </p14:sldIdLst>
        </p14:section>
        <p14:section name="3. EDA Predictor Dataset" id="{684E5DE0-0652-43A2-BAC7-BEDE6A94CC0E}">
          <p14:sldIdLst>
            <p14:sldId id="314"/>
            <p14:sldId id="315"/>
            <p14:sldId id="319"/>
            <p14:sldId id="320"/>
            <p14:sldId id="326"/>
            <p14:sldId id="327"/>
            <p14:sldId id="328"/>
            <p14:sldId id="323"/>
            <p14:sldId id="321"/>
            <p14:sldId id="324"/>
            <p14:sldId id="325"/>
            <p14:sldId id="331"/>
            <p14:sldId id="338"/>
            <p14:sldId id="329"/>
            <p14:sldId id="330"/>
            <p14:sldId id="344"/>
            <p14:sldId id="346"/>
            <p14:sldId id="334"/>
            <p14:sldId id="335"/>
            <p14:sldId id="336"/>
            <p14:sldId id="333"/>
            <p14:sldId id="337"/>
          </p14:sldIdLst>
        </p14:section>
        <p14:section name="4a. Cleaning Predictor Dataset" id="{29FE5EF2-9AB9-4113-B03F-D4AEF478BD7D}">
          <p14:sldIdLst>
            <p14:sldId id="339"/>
            <p14:sldId id="340"/>
            <p14:sldId id="341"/>
            <p14:sldId id="342"/>
            <p14:sldId id="343"/>
            <p14:sldId id="347"/>
            <p14:sldId id="348"/>
          </p14:sldIdLst>
        </p14:section>
        <p14:section name="4b. Cleaning Predictor Dataset" id="{40D71988-2060-43FF-8F22-631405B376E1}">
          <p14:sldIdLst>
            <p14:sldId id="349"/>
            <p14:sldId id="351"/>
            <p14:sldId id="353"/>
          </p14:sldIdLst>
        </p14:section>
        <p14:section name="5. Correlation Analysis" id="{84B20D45-768A-4CB1-AC4F-917A7299F831}">
          <p14:sldIdLst>
            <p14:sldId id="354"/>
            <p14:sldId id="377"/>
            <p14:sldId id="355"/>
            <p14:sldId id="357"/>
            <p14:sldId id="358"/>
            <p14:sldId id="362"/>
            <p14:sldId id="359"/>
            <p14:sldId id="360"/>
            <p14:sldId id="361"/>
            <p14:sldId id="363"/>
            <p14:sldId id="365"/>
            <p14:sldId id="366"/>
            <p14:sldId id="364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6. Final Modeling Dataset" id="{63454B33-C11B-4714-B669-F2978F06BE57}">
          <p14:sldIdLst>
            <p14:sldId id="373"/>
            <p14:sldId id="374"/>
            <p14:sldId id="375"/>
            <p14:sldId id="376"/>
          </p14:sldIdLst>
        </p14:section>
        <p14:section name="7. Logistic Regression and Model Evaluation" id="{4598FB7A-8B31-4BC2-83BE-126A50F69D81}">
          <p14:sldIdLst>
            <p14:sldId id="378"/>
            <p14:sldId id="379"/>
            <p14:sldId id="381"/>
            <p14:sldId id="380"/>
            <p14:sldId id="405"/>
            <p14:sldId id="382"/>
            <p14:sldId id="383"/>
            <p14:sldId id="384"/>
            <p14:sldId id="404"/>
            <p14:sldId id="385"/>
            <p14:sldId id="386"/>
            <p14:sldId id="387"/>
            <p14:sldId id="403"/>
            <p14:sldId id="388"/>
            <p14:sldId id="391"/>
            <p14:sldId id="390"/>
            <p14:sldId id="392"/>
            <p14:sldId id="402"/>
            <p14:sldId id="389"/>
            <p14:sldId id="393"/>
            <p14:sldId id="394"/>
            <p14:sldId id="395"/>
          </p14:sldIdLst>
        </p14:section>
        <p14:section name="8. Final Model and Interpretation" id="{2BA532AF-F8AD-48C3-B36B-C95900A202E8}">
          <p14:sldIdLst>
            <p14:sldId id="414"/>
            <p14:sldId id="416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2453" autoAdjust="0"/>
  </p:normalViewPr>
  <p:slideViewPr>
    <p:cSldViewPr snapToGrid="0">
      <p:cViewPr varScale="1">
        <p:scale>
          <a:sx n="75" d="100"/>
          <a:sy n="75" d="100"/>
        </p:scale>
        <p:origin x="8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7EF12-CD46-4AA3-9B68-98B29DBBE8D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CBAC3-F3F5-4BAF-8351-BF5326E43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10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Spot checked – several nonsensical/invalid Zip Codes or Zip Codes in Europe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BAC3-F3F5-4BAF-8351-BF5326E43C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47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BAC3-F3F5-4BAF-8351-BF5326E43CE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80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Head-of-Household age lines up with max age, implying Head-of-Household is usually the oldest in the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BAC3-F3F5-4BAF-8351-BF5326E43C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11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 extremely high correlation with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BAC3-F3F5-4BAF-8351-BF5326E43C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9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Motorcycles + Automobiles = Total Vehicle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BAC3-F3F5-4BAF-8351-BF5326E43C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9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BAC3-F3F5-4BAF-8351-BF5326E43C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58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Anecdotally, I believe there is some correlation with selection of higher limits and worse loss experience (e.g. customers who expect to need higher limits, choose higher limits)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BAC3-F3F5-4BAF-8351-BF5326E43C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1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very impressive Credit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BAC3-F3F5-4BAF-8351-BF5326E43C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8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Vehicle Count = Auto + Motor, Vehicle Count = Lien + Lease +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BAC3-F3F5-4BAF-8351-BF5326E43CE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7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Re-evaluate after PCA adjustments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BAC3-F3F5-4BAF-8351-BF5326E43CE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7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29480"/>
            <a:ext cx="10058400" cy="55879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29480"/>
            <a:ext cx="10058400" cy="55879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76461"/>
            <a:ext cx="10058400" cy="4192632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A9B8D6-AFE7-0933-5529-672627FB9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79" y="1098716"/>
            <a:ext cx="10058400" cy="424133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89510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19226"/>
            <a:ext cx="4639736" cy="44498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1419226"/>
            <a:ext cx="4639736" cy="44498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191353"/>
            <a:ext cx="10058400" cy="81829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00175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95526"/>
            <a:ext cx="4639736" cy="3573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1400175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295525"/>
            <a:ext cx="4639736" cy="3573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29480"/>
            <a:ext cx="10058400" cy="55879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429480"/>
            <a:ext cx="10058400" cy="558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77103"/>
            <a:ext cx="10058400" cy="44919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12520" y="100203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oarc.ucla.edu/other/mult-pkg/faq/general/faqwhat-is-complete-or-quasi-complete-separation-in-logistic-regression-and-what-are-some-strategies-to-deal-with-the-issue/" TargetMode="Externa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ct.org/sites/default/files/2021-03/6U_McCarty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Predicting Future Claims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b="1" dirty="0"/>
              <a:t>Data Scientist Recruiting Work Sample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Eric Hang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8212747-F90C-BE62-09A4-33D3BBC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Impressions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C4FAFE7-6408-A8BE-8BB3-F50E1D350E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9747" y="1385835"/>
            <a:ext cx="6027194" cy="291176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8805CA-A2C1-5D0D-49A9-6758BAE98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29661" y="1409328"/>
            <a:ext cx="4639736" cy="44498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Most Premium &lt; $200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Losses are (presumably) undeveloped and immature, given their size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Individual claimant loss ratios are not meaningful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4% of households have incurred claims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Overall, data appears reasonable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C013BA-2973-CCCC-1C1C-23457A934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47" y="4523600"/>
            <a:ext cx="6053533" cy="11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06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DAA21-500B-A79D-EE5D-05D5FD41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Premium Distribution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3E5A92-94F5-77E0-AFF7-DE480270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86" y="1222192"/>
            <a:ext cx="7846428" cy="441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9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0BBB9B1-68B8-0DD8-7F34-507EC60F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Subsequent Loss Experience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7E949-7947-0BF6-BCE5-239794B50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79" y="1098716"/>
            <a:ext cx="10058400" cy="714375"/>
          </a:xfrm>
        </p:spPr>
        <p:txBody>
          <a:bodyPr/>
          <a:lstStyle/>
          <a:p>
            <a:r>
              <a:rPr lang="en-US" dirty="0"/>
              <a:t>Losses are likely immature and undeveloped </a:t>
            </a:r>
            <a:r>
              <a:rPr lang="en-US" i="1" dirty="0"/>
              <a:t>(e.g. compared to Dataset 1 paid losses); </a:t>
            </a:r>
            <a:r>
              <a:rPr lang="en-US" dirty="0"/>
              <a:t>Overall Loss Ratio of 29% expected to eventually deteriorate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857DD4-735B-3958-66CE-23EFAA57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10" y="5689078"/>
            <a:ext cx="4543425" cy="714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468CBC-A338-B5CC-595E-8FE30BF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78" y="1818708"/>
            <a:ext cx="6880657" cy="387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06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326A-C4A9-D26B-4993-3BF67616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9480"/>
            <a:ext cx="10635684" cy="558790"/>
          </a:xfrm>
        </p:spPr>
        <p:txBody>
          <a:bodyPr>
            <a:noAutofit/>
          </a:bodyPr>
          <a:lstStyle/>
          <a:p>
            <a:r>
              <a:rPr lang="en-US" sz="2800" dirty="0"/>
              <a:t>(Surprisingly) Weak Relationship between Premium and Loss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1A817-FC63-497F-DA99-DD1D9C10D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0.035 Correlation between Premium and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E6ADD-E3AF-CAD3-65C4-435C5C220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056" y="1656411"/>
            <a:ext cx="6293887" cy="354031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F9D538-B394-7193-1E13-72382082A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9056" y="5391006"/>
            <a:ext cx="6293887" cy="6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2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A7A2-68BD-5780-5252-12C35332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Subsequent Loss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932BF-2C5D-3EA5-AE5E-1D7A2AE8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1999"/>
            <a:ext cx="10058400" cy="38370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Assume claim counts/losses/ premium for same specified coverage only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Assume Full Amount of (annual) premium is received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Assume claims are fully-reported, but losses are undeveloped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FB88F-4D6F-E0A1-4F51-F4266324A4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Outstanding Questions and Assumptions</a:t>
            </a:r>
          </a:p>
        </p:txBody>
      </p:sp>
    </p:spTree>
    <p:extLst>
      <p:ext uri="{BB962C8B-B14F-4D97-AF65-F5344CB8AC3E}">
        <p14:creationId xmlns:p14="http://schemas.microsoft.com/office/powerpoint/2010/main" val="3474082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0A311D-CF38-551B-9839-A27B2E426BB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B8B766-160C-99AE-FA7D-EE013A9A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EDA of Predictor Dataset (Dataset 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76B76D-E6BB-0B12-251B-60752DE88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2BD07D-A4D3-62ED-9E29-CFDCA1D6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 Related Predictor Variables together for Analysis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C658F7-F3B4-6589-00FC-1E2AC205D1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Grouped variables have higher risk of correlation and/or multi-collinearity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013FC8-73FD-E860-ED3C-19B2596DB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169" y="1633295"/>
            <a:ext cx="6248400" cy="3489960"/>
          </a:xfrm>
          <a:prstGeom prst="rect">
            <a:avLst/>
          </a:prstGeo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41A2D9FD-6B63-149B-F3C5-FCA71DA4E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257" y="1633295"/>
            <a:ext cx="5135557" cy="41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5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E0FAF4D-9C0D-6D6D-4233-5054B172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 Code to State Mapping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6D8ADE7-4DCB-4C37-0229-CF91636626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Zip Codes are mostly invalid </a:t>
            </a:r>
            <a:r>
              <a:rPr lang="en-US" i="1" dirty="0"/>
              <a:t>(probably censored)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3BE110-B4F2-E2B9-B5A0-9EF4230E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23453"/>
            <a:ext cx="10058400" cy="38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6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6C3B-3F46-EEB3-BC7D-8A012854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of Households per Zip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DDAAB-F735-5659-2224-5B85E58DCE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Without mapping to state, too many zip code levels to include in model, relative to total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F14DF-BB74-6EF7-5FEE-CCAF0E420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716343"/>
            <a:ext cx="8490615" cy="42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1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F7B6-759B-18F3-F493-BF6A483F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Household Age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BA3AB-142F-8318-BB58-A33D1F31FC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Point mass at ~16 for younger drivers, but otherwise normally distributed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2D5B789-7316-29EE-92A1-E1F95E283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79" y="1731483"/>
            <a:ext cx="8178923" cy="4600645"/>
          </a:xfrm>
        </p:spPr>
      </p:pic>
    </p:spTree>
    <p:extLst>
      <p:ext uri="{BB962C8B-B14F-4D97-AF65-F5344CB8AC3E}">
        <p14:creationId xmlns:p14="http://schemas.microsoft.com/office/powerpoint/2010/main" val="144413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24F003-1439-3B8E-F21C-203080DB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A327DA-0BFF-AE96-E911-87BF2D1E6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EDA of Claims Data (Dataset 1)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EDA of Subsequent Loss Experience (Dataset 3)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EDA of Predictor Dataset (Dataset 2)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Cleaning Predictor Data (Dataset 2)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Correlation Analysis and Adjustments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Final Modeling Dataset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Logistic Regression and Model Evaluation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Quasi-Complete Separation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Final Model and Interpretation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Concluding Comment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5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61FB-8640-7727-C09A-C3D2C16E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Outliers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7F9760-8B3E-A425-21FC-F0199BFA0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742500"/>
            <a:ext cx="7936552" cy="44643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8E550-C658-FA9C-2499-B5E2C01AE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Age Distribution is reasonable overall (strong Normal distribution) – not too concerned</a:t>
            </a:r>
          </a:p>
        </p:txBody>
      </p:sp>
    </p:spTree>
    <p:extLst>
      <p:ext uri="{BB962C8B-B14F-4D97-AF65-F5344CB8AC3E}">
        <p14:creationId xmlns:p14="http://schemas.microsoft.com/office/powerpoint/2010/main" val="2050981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6A860-B43D-95EA-0530-B2D3B9E4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Months Licensed Distribution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C1158-4129-020B-7616-BE2B90620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79" y="1566696"/>
            <a:ext cx="8241421" cy="4635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6E388-8DD6-6A80-4EE2-43EDFCDC3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Appears to be Age Distribution, shifted by ~16 years; unlikely to offer unique information</a:t>
            </a:r>
          </a:p>
        </p:txBody>
      </p:sp>
    </p:spTree>
    <p:extLst>
      <p:ext uri="{BB962C8B-B14F-4D97-AF65-F5344CB8AC3E}">
        <p14:creationId xmlns:p14="http://schemas.microsoft.com/office/powerpoint/2010/main" val="166572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44C0-D888-1D6E-6E03-938C6BEB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Demographics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C00BB9-73E0-D5E9-6FB5-484C52E35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731484"/>
            <a:ext cx="8101805" cy="455726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5E8F3-69D6-4A75-0E06-7750784676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Single/Married, and Male/Female are likely to be complementary</a:t>
            </a:r>
          </a:p>
        </p:txBody>
      </p:sp>
    </p:spTree>
    <p:extLst>
      <p:ext uri="{BB962C8B-B14F-4D97-AF65-F5344CB8AC3E}">
        <p14:creationId xmlns:p14="http://schemas.microsoft.com/office/powerpoint/2010/main" val="3209260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2715F-7536-D2AE-F0BA-E71F8D00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Vehicles per Driver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8F05-DEFC-399E-7F52-81E689DE97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households have a 1:1 ratio of Vehicles : Drivers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10344-E945-3337-1C1A-415EBDFB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8" y="1716343"/>
            <a:ext cx="8167907" cy="45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6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314D-AB2C-76F3-1174-4D94C816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Vehicle-Types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3DEE9-852A-17AF-D35B-7EA073400F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vehicles owned are Automobiles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F387A1-D05F-6877-AD81-D714EF4A818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73" y="1522849"/>
            <a:ext cx="5669280" cy="45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B014C4-E7B1-A7C4-C78E-586E658B784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7874" y="1522849"/>
            <a:ext cx="56692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1FCF-3B2C-D474-9DCA-602F8722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Vehicle Ownership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0F9F0E-5CA3-A644-EBCB-E66110400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731485"/>
            <a:ext cx="8123839" cy="45696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33A23-2375-2EA5-6F05-9D4B09F09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Owned and Liened Vehicles are most common</a:t>
            </a:r>
          </a:p>
        </p:txBody>
      </p:sp>
    </p:spTree>
    <p:extLst>
      <p:ext uri="{BB962C8B-B14F-4D97-AF65-F5344CB8AC3E}">
        <p14:creationId xmlns:p14="http://schemas.microsoft.com/office/powerpoint/2010/main" val="373351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E642-8A9D-9B2E-22EB-48FF8460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Homeownership vs HO Insurance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54F8C4-0B74-44C4-A39C-8157B0AC7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79" y="1742500"/>
            <a:ext cx="8145873" cy="45820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48F89-B560-8C54-7625-06D5A9D587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Approximate 50-50 split for Homeownership and 40-60 split for HO Insurance</a:t>
            </a:r>
          </a:p>
        </p:txBody>
      </p:sp>
    </p:spTree>
    <p:extLst>
      <p:ext uri="{BB962C8B-B14F-4D97-AF65-F5344CB8AC3E}">
        <p14:creationId xmlns:p14="http://schemas.microsoft.com/office/powerpoint/2010/main" val="4185301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A0E8-0F1B-E193-DF5C-3469BF95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Violations and Suspensions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C2BD6-7864-6426-D5C0-C8640A8A0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households do not have any Traffic Violations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80973E8-253B-C744-6869-9FE3777CD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633295"/>
            <a:ext cx="8278075" cy="4656418"/>
          </a:xfrm>
        </p:spPr>
      </p:pic>
    </p:spTree>
    <p:extLst>
      <p:ext uri="{BB962C8B-B14F-4D97-AF65-F5344CB8AC3E}">
        <p14:creationId xmlns:p14="http://schemas.microsoft.com/office/powerpoint/2010/main" val="3568572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AE03-3C73-E0D1-829D-B8B87300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(Prior) Insurer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14161-D67A-693A-F23A-165E1044CE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35% Households are NOT Currently Insured (Missing)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A2F3A63-F21A-244D-D1D9-C492D6239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770378"/>
            <a:ext cx="10058400" cy="4114800"/>
          </a:xfrm>
        </p:spPr>
      </p:pic>
    </p:spTree>
    <p:extLst>
      <p:ext uri="{BB962C8B-B14F-4D97-AF65-F5344CB8AC3E}">
        <p14:creationId xmlns:p14="http://schemas.microsoft.com/office/powerpoint/2010/main" val="347530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B875-F510-6EEB-5764-25FAA0E8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with Current (Prior) Insurer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C34BC-900C-9980-1118-34DE373F8C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currently insured households have been with their current insurer for 5+ years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BE8031-9F54-F6F1-F461-623696799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720468"/>
            <a:ext cx="8123839" cy="4569660"/>
          </a:xfrm>
        </p:spPr>
      </p:pic>
    </p:spTree>
    <p:extLst>
      <p:ext uri="{BB962C8B-B14F-4D97-AF65-F5344CB8AC3E}">
        <p14:creationId xmlns:p14="http://schemas.microsoft.com/office/powerpoint/2010/main" val="166344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1F06483-082C-07D5-4FAD-4EA289FCAB3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F036C6-1D50-CD83-370B-9E10539F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EDA of Claims Data (Dataset 1)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3B6EFD-56BB-7567-6C20-307BAD905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00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BE5B-64A0-BB23-2432-206E17E1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Inforce Indicator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B0244-BED6-45A6-94B0-A0B9DB8DCC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Roughly 2/3 of policyholders are currently insured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60EBC52-8788-9D96-0599-B0517146D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418" y="1676400"/>
            <a:ext cx="7453489" cy="4192588"/>
          </a:xfrm>
        </p:spPr>
      </p:pic>
    </p:spTree>
    <p:extLst>
      <p:ext uri="{BB962C8B-B14F-4D97-AF65-F5344CB8AC3E}">
        <p14:creationId xmlns:p14="http://schemas.microsoft.com/office/powerpoint/2010/main" val="4232997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94E0-DCFA-AF79-3B8E-77FBF68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BI Liability Limit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71DB-6486-F5B5-A67B-F114F0253E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policyholders select lower BI Liability Limits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04B2704-C538-D7DB-796E-B66A15EC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633294"/>
            <a:ext cx="8465362" cy="4761767"/>
          </a:xfrm>
        </p:spPr>
      </p:pic>
    </p:spTree>
    <p:extLst>
      <p:ext uri="{BB962C8B-B14F-4D97-AF65-F5344CB8AC3E}">
        <p14:creationId xmlns:p14="http://schemas.microsoft.com/office/powerpoint/2010/main" val="251689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9271-6F49-C691-9FD3-5DC67663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(current) BI Liability Limits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9F1FB6-5871-F471-753E-ADE1E53CF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281" y="2300288"/>
            <a:ext cx="5724525" cy="22574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DC809-7ABF-87CA-1610-99A057EF8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 Person and Per Occurrence BI Liability Limits are identical</a:t>
            </a:r>
          </a:p>
        </p:txBody>
      </p:sp>
    </p:spTree>
    <p:extLst>
      <p:ext uri="{BB962C8B-B14F-4D97-AF65-F5344CB8AC3E}">
        <p14:creationId xmlns:p14="http://schemas.microsoft.com/office/powerpoint/2010/main" val="3805410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9067-3093-F3AA-7C4B-8FC72134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Current BI Liability Limits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20DE8-9EF7-C59D-D58C-D27B030BA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households select the minimum BI Liability Limit of $25k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1930D2C-6215-4EE2-D120-AEB08829F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79" y="1566696"/>
            <a:ext cx="8564514" cy="4817540"/>
          </a:xfrm>
        </p:spPr>
      </p:pic>
    </p:spTree>
    <p:extLst>
      <p:ext uri="{BB962C8B-B14F-4D97-AF65-F5344CB8AC3E}">
        <p14:creationId xmlns:p14="http://schemas.microsoft.com/office/powerpoint/2010/main" val="1757971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028B-7B8F-86D9-9D23-5D6F1A41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vs Current BI Liability Limits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F9F7AF-E618-2045-505A-3E68827F2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633295"/>
            <a:ext cx="8279708" cy="46573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5D769-8677-587B-A396-A730D18EB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households selected lowest BI Limit ($25k) regardless of prior BI Limit</a:t>
            </a:r>
          </a:p>
        </p:txBody>
      </p:sp>
    </p:spTree>
    <p:extLst>
      <p:ext uri="{BB962C8B-B14F-4D97-AF65-F5344CB8AC3E}">
        <p14:creationId xmlns:p14="http://schemas.microsoft.com/office/powerpoint/2010/main" val="1531024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EAEA-2458-E6B6-9DC7-8B25C920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Auto Coverage Distribution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C54E9B-A473-A94B-EACF-D78920EDB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633295"/>
            <a:ext cx="8278075" cy="46564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7BB7-BF9A-45AC-F8FC-5578D6969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households insure 100% of their Vehicles for Comprehensive, Collision, and ERS</a:t>
            </a:r>
          </a:p>
        </p:txBody>
      </p:sp>
    </p:spTree>
    <p:extLst>
      <p:ext uri="{BB962C8B-B14F-4D97-AF65-F5344CB8AC3E}">
        <p14:creationId xmlns:p14="http://schemas.microsoft.com/office/powerpoint/2010/main" val="244718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9D6B-A6A5-8F0B-23DB-88FCA7E6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Credit Score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AC2FA0-A4B5-E576-4E89-5478613F2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1633295"/>
            <a:ext cx="8355192" cy="469979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5672F-F1F1-06B9-E365-E4B5ADFBC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Normally Distributed around 650, with point mass at 850 </a:t>
            </a:r>
          </a:p>
        </p:txBody>
      </p:sp>
    </p:spTree>
    <p:extLst>
      <p:ext uri="{BB962C8B-B14F-4D97-AF65-F5344CB8AC3E}">
        <p14:creationId xmlns:p14="http://schemas.microsoft.com/office/powerpoint/2010/main" val="3440305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A84184-6AAC-E20A-D2A2-89F21F15912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C05BC8-7E9A-8D66-A1A3-459EB1A1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Cleaning Predictor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120FB6-A837-3C66-0BB2-5675A2ED5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Adjusting  for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542067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9149A8-BC36-A327-978D-51F8AEFC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Missing Values (NAs)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4126E-9BF7-F05F-9D8B-322508616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633295"/>
            <a:ext cx="5637618" cy="445490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BBF007-6899-FE1E-5CC3-BBB4FB1F90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 Variables contain Missing Values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F8FDC2-26B3-C4B1-6F42-0B449174AC9F}"/>
              </a:ext>
            </a:extLst>
          </p:cNvPr>
          <p:cNvGrpSpPr/>
          <p:nvPr/>
        </p:nvGrpSpPr>
        <p:grpSpPr>
          <a:xfrm>
            <a:off x="7386236" y="2797631"/>
            <a:ext cx="4572000" cy="2126228"/>
            <a:chOff x="7364202" y="2853108"/>
            <a:chExt cx="4572000" cy="21262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7C6FF0-43BB-4072-21EE-0A24A60CB87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4202" y="4293536"/>
              <a:ext cx="4572000" cy="685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3112F0-4D00-B2EF-78E1-09D2959E60A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4202" y="2853108"/>
              <a:ext cx="4572000" cy="68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E5BA80-9E0A-0297-7895-76EB61BD084E}"/>
              </a:ext>
            </a:extLst>
          </p:cNvPr>
          <p:cNvSpPr txBox="1"/>
          <p:nvPr/>
        </p:nvSpPr>
        <p:spPr>
          <a:xfrm>
            <a:off x="7293166" y="2428299"/>
            <a:ext cx="194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Count and % NA:</a:t>
            </a:r>
          </a:p>
        </p:txBody>
      </p:sp>
    </p:spTree>
    <p:extLst>
      <p:ext uri="{BB962C8B-B14F-4D97-AF65-F5344CB8AC3E}">
        <p14:creationId xmlns:p14="http://schemas.microsoft.com/office/powerpoint/2010/main" val="127853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6C36-D9E5-AACD-FD5A-49D2A0B3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“Time with Carrier” and “Prior BI Limit”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75321D-E63C-DCA7-1ED3-73DFDD13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8" y="1663824"/>
            <a:ext cx="5314950" cy="36861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B6245-8629-FF51-D05F-B08DC8A156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78" y="1098716"/>
            <a:ext cx="10657720" cy="454662"/>
          </a:xfrm>
        </p:spPr>
        <p:txBody>
          <a:bodyPr/>
          <a:lstStyle/>
          <a:p>
            <a:r>
              <a:rPr lang="en-US" dirty="0"/>
              <a:t>Missing Values associated with “Missing”  Current Insurer, and no policy inforce (</a:t>
            </a:r>
            <a:r>
              <a:rPr lang="en-US" dirty="0" err="1"/>
              <a:t>inforce_ind</a:t>
            </a:r>
            <a:r>
              <a:rPr lang="en-US" dirty="0"/>
              <a:t> =0)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87EC8-9A88-5BB9-F161-D364933F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08" y="1663824"/>
            <a:ext cx="4105275" cy="3295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C9E70-0D65-822A-9DCA-61603ED6F37C}"/>
              </a:ext>
            </a:extLst>
          </p:cNvPr>
          <p:cNvSpPr txBox="1"/>
          <p:nvPr/>
        </p:nvSpPr>
        <p:spPr>
          <a:xfrm>
            <a:off x="1097278" y="5596569"/>
            <a:ext cx="1040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variables are missing due to policyholder not currently having a policy inforce:</a:t>
            </a: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Replace missing values with 0</a:t>
            </a:r>
            <a:r>
              <a:rPr lang="en-US" dirty="0"/>
              <a:t> to represent 0 time with prior insurer, and no prior BI Limit</a:t>
            </a:r>
          </a:p>
        </p:txBody>
      </p:sp>
    </p:spTree>
    <p:extLst>
      <p:ext uri="{BB962C8B-B14F-4D97-AF65-F5344CB8AC3E}">
        <p14:creationId xmlns:p14="http://schemas.microsoft.com/office/powerpoint/2010/main" val="1294685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8FBE35-CE5D-FC6D-329F-9053749A1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62779"/>
            <a:ext cx="10058400" cy="846872"/>
          </a:xfrm>
        </p:spPr>
        <p:txBody>
          <a:bodyPr/>
          <a:lstStyle/>
          <a:p>
            <a:r>
              <a:rPr lang="en-US" dirty="0"/>
              <a:t>First Impressions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BEB7D8-FBB3-63D1-283D-28A8FE03B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056215"/>
            <a:ext cx="4640262" cy="3175782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7C499F-2D1C-6D12-BEC9-95D4705BD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7005" y="2056215"/>
            <a:ext cx="4638675" cy="104954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5C1BB2-0388-B5DF-5B51-88E649FE4A01}"/>
              </a:ext>
            </a:extLst>
          </p:cNvPr>
          <p:cNvSpPr txBox="1"/>
          <p:nvPr/>
        </p:nvSpPr>
        <p:spPr>
          <a:xfrm>
            <a:off x="6517005" y="3362325"/>
            <a:ext cx="4951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Historical Paid Claim Data 2010 – 2017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 Claim-level data </a:t>
            </a:r>
            <a:br>
              <a:rPr lang="en-US" dirty="0"/>
            </a:br>
            <a:r>
              <a:rPr lang="en-US" i="1" dirty="0"/>
              <a:t>(as opposed to per-claimant or per-occurrence)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Paid Losses are closed and trended to the same (current) level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Overall, data appears reasonable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0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8045-160A-9185-7AAE-191441BB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“Vehicle Lien Count”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9837F-21C1-B854-C5A4-D98CD6A2C3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Total Vehicles = Owned + </a:t>
            </a:r>
            <a:r>
              <a:rPr lang="en-US" dirty="0" err="1"/>
              <a:t>Liened</a:t>
            </a:r>
            <a:r>
              <a:rPr lang="en-US" dirty="0"/>
              <a:t> + Leased for 25/26 Non-Missing  rows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0577ED-9E39-0A10-CFD9-EC93583AA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362" y="1676400"/>
            <a:ext cx="8170709" cy="398627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0A1E73-94BB-0306-C30F-042D31429AC4}"/>
              </a:ext>
            </a:extLst>
          </p:cNvPr>
          <p:cNvSpPr txBox="1"/>
          <p:nvPr/>
        </p:nvSpPr>
        <p:spPr>
          <a:xfrm>
            <a:off x="1097279" y="5783855"/>
            <a:ext cx="923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Reasonable to assume this relationship holds, therefore:</a:t>
            </a:r>
          </a:p>
          <a:p>
            <a:r>
              <a:rPr lang="en-US" dirty="0">
                <a:highlight>
                  <a:srgbClr val="FFFF00"/>
                </a:highlight>
              </a:rPr>
              <a:t>Impute Vehicle Lien Count as Total Vehicles – (Owned Vehicles + Leased Vehicles)</a:t>
            </a:r>
          </a:p>
        </p:txBody>
      </p:sp>
    </p:spTree>
    <p:extLst>
      <p:ext uri="{BB962C8B-B14F-4D97-AF65-F5344CB8AC3E}">
        <p14:creationId xmlns:p14="http://schemas.microsoft.com/office/powerpoint/2010/main" val="3940168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33E5-49B6-2BCA-F613-B2036400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Lien 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D52BA7-18B5-7A66-1039-9A3147093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633295"/>
            <a:ext cx="8795868" cy="4683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4AC4A-122B-AE82-3F7C-D7E2C1EED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Implied Vehicle Lien Count appears reasonable</a:t>
            </a:r>
          </a:p>
        </p:txBody>
      </p:sp>
    </p:spTree>
    <p:extLst>
      <p:ext uri="{BB962C8B-B14F-4D97-AF65-F5344CB8AC3E}">
        <p14:creationId xmlns:p14="http://schemas.microsoft.com/office/powerpoint/2010/main" val="298602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C95C-3E51-D9B4-20E9-0C948E7A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Score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6F5DD6-1431-43E8-F47A-0F81028D7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894" y="1676400"/>
            <a:ext cx="9248537" cy="41925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0E6B3-4758-67D1-C049-B00407D91C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5% of Credit Score is Missing at Random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CFE46-D2B5-D2DD-8F59-29D4F2F2E90C}"/>
              </a:ext>
            </a:extLst>
          </p:cNvPr>
          <p:cNvSpPr txBox="1"/>
          <p:nvPr/>
        </p:nvSpPr>
        <p:spPr>
          <a:xfrm>
            <a:off x="3661689" y="5914992"/>
            <a:ext cx="492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Missing Values Replaced with Mean Credit Score</a:t>
            </a:r>
          </a:p>
        </p:txBody>
      </p:sp>
    </p:spTree>
    <p:extLst>
      <p:ext uri="{BB962C8B-B14F-4D97-AF65-F5344CB8AC3E}">
        <p14:creationId xmlns:p14="http://schemas.microsoft.com/office/powerpoint/2010/main" val="926952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75DDF0-BA98-897E-82EB-6F993060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NA Adjustments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19DEDD22-1961-B183-B402-910696335A7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26681345"/>
                  </p:ext>
                </p:extLst>
              </p:nvPr>
            </p:nvGraphicFramePr>
            <p:xfrm>
              <a:off x="1097280" y="1302800"/>
              <a:ext cx="10058400" cy="5125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439451">
                      <a:extLst>
                        <a:ext uri="{9D8B030D-6E8A-4147-A177-3AD203B41FA5}">
                          <a16:colId xmlns:a16="http://schemas.microsoft.com/office/drawing/2014/main" val="365464875"/>
                        </a:ext>
                      </a:extLst>
                    </a:gridCol>
                    <a:gridCol w="7618949">
                      <a:extLst>
                        <a:ext uri="{9D8B030D-6E8A-4147-A177-3AD203B41FA5}">
                          <a16:colId xmlns:a16="http://schemas.microsoft.com/office/drawing/2014/main" val="2980114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Variable: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Adjustment: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81046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Time with Carrier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Associated with policyholders NOT currently insured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Logically, they have 0 time with their current insurer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Replace NAs with 0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3479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Prior BI Liability Limit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Associated with policyholders NOT currently insured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Equivalent to no current BI Liability Limit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Replace NAs with 0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72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Vehicle Lien 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Assume the following relationship holds:</a:t>
                          </a:r>
                          <a:br>
                            <a:rPr lang="en-US" dirty="0"/>
                          </a:b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𝑉𝑒h𝑖𝑐𝑙𝑒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𝐶𝑜𝑢𝑛𝑡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𝑂𝑤𝑛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𝐿𝑖𝑒𝑛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𝐿𝑒𝑎𝑠𝑒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𝐶𝑜𝑢𝑛𝑡</m:t>
                              </m:r>
                            </m:oMath>
                          </a14:m>
                          <a:br>
                            <a:rPr lang="en-US" dirty="0"/>
                          </a:b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Impute missing Vehicle Lien Counts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5559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Credit Scores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Credit Scores missing at random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Replaced with mean Credit Score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096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19DEDD22-1961-B183-B402-910696335A7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26681345"/>
                  </p:ext>
                </p:extLst>
              </p:nvPr>
            </p:nvGraphicFramePr>
            <p:xfrm>
              <a:off x="1097280" y="1302800"/>
              <a:ext cx="10058400" cy="5125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439451">
                      <a:extLst>
                        <a:ext uri="{9D8B030D-6E8A-4147-A177-3AD203B41FA5}">
                          <a16:colId xmlns:a16="http://schemas.microsoft.com/office/drawing/2014/main" val="365464875"/>
                        </a:ext>
                      </a:extLst>
                    </a:gridCol>
                    <a:gridCol w="7618949">
                      <a:extLst>
                        <a:ext uri="{9D8B030D-6E8A-4147-A177-3AD203B41FA5}">
                          <a16:colId xmlns:a16="http://schemas.microsoft.com/office/drawing/2014/main" val="2980114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Variable: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Adjustment: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8104620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Time with Carrier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Associated with policyholders NOT currently insured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Logically, they have 0 time with their current insurer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Replace NAs with 0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347951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Prior BI Liability Limit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Associated with policyholders NOT currently insured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Equivalent to no current BI Liability Limit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Replace NAs with 0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72804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Vehicle Lien 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160" t="-189212" r="-320" b="-630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55956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Credit Scores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Credit Scores missing at random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Replaced with mean Credit Score</a:t>
                          </a: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0965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3415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F241BA4-FF2D-A8AC-6FD8-B4AEEF67223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142EFE-4255-26EE-F992-BC6FD4E8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Cleaning Predictor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44856-BAAF-86A6-E383-2138947B3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Other Adjustments</a:t>
            </a:r>
          </a:p>
        </p:txBody>
      </p:sp>
    </p:spTree>
    <p:extLst>
      <p:ext uri="{BB962C8B-B14F-4D97-AF65-F5344CB8AC3E}">
        <p14:creationId xmlns:p14="http://schemas.microsoft.com/office/powerpoint/2010/main" val="1000945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75DDF0-BA98-897E-82EB-6F993060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Additional Adjustments (1/2)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9DEDD22-1961-B183-B402-910696335A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394060"/>
              </p:ext>
            </p:extLst>
          </p:nvPr>
        </p:nvGraphicFramePr>
        <p:xfrm>
          <a:off x="1097280" y="1302800"/>
          <a:ext cx="10058400" cy="5125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9451">
                  <a:extLst>
                    <a:ext uri="{9D8B030D-6E8A-4147-A177-3AD203B41FA5}">
                      <a16:colId xmlns:a16="http://schemas.microsoft.com/office/drawing/2014/main" val="365464875"/>
                    </a:ext>
                  </a:extLst>
                </a:gridCol>
                <a:gridCol w="7618949">
                  <a:extLst>
                    <a:ext uri="{9D8B030D-6E8A-4147-A177-3AD203B41FA5}">
                      <a16:colId xmlns:a16="http://schemas.microsoft.com/office/drawing/2014/main" val="2980114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Problem and Adjustment: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10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Censored, and unable to match to state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Removed feature – infeasible to include every zip code level into model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7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curnt_bi_low</a:t>
                      </a:r>
                      <a:endParaRPr lang="en-US" b="0" dirty="0"/>
                    </a:p>
                    <a:p>
                      <a:r>
                        <a:rPr lang="en-US" b="0" dirty="0" err="1"/>
                        <a:t>curnt_bi_upp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Per Person and Per Occurrence BI Liability Limits Identical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Keep one, and renamed to “BI Limit”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Converted limit from ($1000) to $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7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hoh_married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Values of TRUE/FALSE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Converted to 0/1 indicator variable called “</a:t>
                      </a:r>
                      <a:r>
                        <a:rPr lang="en-US" dirty="0" err="1"/>
                        <a:t>hoh_married_ind</a:t>
                      </a:r>
                      <a:r>
                        <a:rPr lang="en-US" dirty="0"/>
                        <a:t>”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55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curnt_insurer</a:t>
                      </a:r>
                      <a:endParaRPr lang="en-US" b="0" dirty="0"/>
                    </a:p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Combined named (larger) insurers into a “</a:t>
                      </a:r>
                      <a:r>
                        <a:rPr lang="en-US" dirty="0" err="1"/>
                        <a:t>Major_Insurer</a:t>
                      </a:r>
                      <a:r>
                        <a:rPr lang="en-US" dirty="0"/>
                        <a:t>” bucket to reduce levels and improve interpretability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Individual insurer’s UW practices frequently change over time, reducing future reliability of individual major insurers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Re-labeled “Other” insurers to “</a:t>
                      </a:r>
                      <a:r>
                        <a:rPr lang="en-US" dirty="0" err="1"/>
                        <a:t>Minor_Insurer</a:t>
                      </a:r>
                      <a:r>
                        <a:rPr lang="en-US" dirty="0"/>
                        <a:t>”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9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305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75DDF0-BA98-897E-82EB-6F993060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Additional Adjustments (2/2)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9DEDD22-1961-B183-B402-910696335A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378692"/>
              </p:ext>
            </p:extLst>
          </p:nvPr>
        </p:nvGraphicFramePr>
        <p:xfrm>
          <a:off x="1097280" y="1302800"/>
          <a:ext cx="10058400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9451">
                  <a:extLst>
                    <a:ext uri="{9D8B030D-6E8A-4147-A177-3AD203B41FA5}">
                      <a16:colId xmlns:a16="http://schemas.microsoft.com/office/drawing/2014/main" val="365464875"/>
                    </a:ext>
                  </a:extLst>
                </a:gridCol>
                <a:gridCol w="7618949">
                  <a:extLst>
                    <a:ext uri="{9D8B030D-6E8A-4147-A177-3AD203B41FA5}">
                      <a16:colId xmlns:a16="http://schemas.microsoft.com/office/drawing/2014/main" val="2980114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Problem and Adjustment: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10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Credit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Observed non-integer Credit Scores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Rounded to Integer values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79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655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C6D666-C4C1-4E92-AA0A-97DE269D434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CB9EF-0CAF-FCCD-CF5C-244D7061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Correlation Analysis and Adjustments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92BC26-1188-E668-0B30-2B12C589B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67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2BD07D-A4D3-62ED-9E29-CFDCA1D67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29480"/>
            <a:ext cx="11208562" cy="558790"/>
          </a:xfrm>
        </p:spPr>
        <p:txBody>
          <a:bodyPr>
            <a:normAutofit fontScale="90000"/>
          </a:bodyPr>
          <a:lstStyle/>
          <a:p>
            <a:r>
              <a:rPr lang="en-US" dirty="0"/>
              <a:t>Recall: Group Related Predictor Variables together for Analysis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C658F7-F3B4-6589-00FC-1E2AC205D1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Grouped variables have </a:t>
            </a:r>
            <a:r>
              <a:rPr lang="en-US" b="1" dirty="0"/>
              <a:t>higher risk of correlation and/or multi-collinearity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013FC8-73FD-E860-ED3C-19B2596DB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169" y="1633295"/>
            <a:ext cx="6248400" cy="3489960"/>
          </a:xfrm>
          <a:prstGeom prst="rect">
            <a:avLst/>
          </a:prstGeo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41A2D9FD-6B63-149B-F3C5-FCA71DA4E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257" y="1633295"/>
            <a:ext cx="5135557" cy="41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54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816B72-FD7D-8316-DABD-C4261F3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Heatmap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0D8E84-EBA2-E529-AA45-49B2A667A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887" y="1067890"/>
            <a:ext cx="6026226" cy="5259825"/>
          </a:xfrm>
        </p:spPr>
      </p:pic>
    </p:spTree>
    <p:extLst>
      <p:ext uri="{BB962C8B-B14F-4D97-AF65-F5344CB8AC3E}">
        <p14:creationId xmlns:p14="http://schemas.microsoft.com/office/powerpoint/2010/main" val="67254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5BEEF8F-9938-94D3-B58E-78E8E6BA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Claim Counts and Avg Paid by Accident Month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174585-F3EB-2D4F-3819-00DF4F00A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418" y="1676400"/>
            <a:ext cx="7453489" cy="4192588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DEBC92-C0AB-3860-7569-03864FE36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Drop off in Claims post-2017, and potential seasonality/cyclicality in paid experience?</a:t>
            </a:r>
          </a:p>
        </p:txBody>
      </p:sp>
    </p:spTree>
    <p:extLst>
      <p:ext uri="{BB962C8B-B14F-4D97-AF65-F5344CB8AC3E}">
        <p14:creationId xmlns:p14="http://schemas.microsoft.com/office/powerpoint/2010/main" val="2935885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6CF9B1-653A-480A-AA1E-F246DCAF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Dataset Correlation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8337D9F-76BE-4AAF-DF34-E95ACC9A4D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346291"/>
              </p:ext>
            </p:extLst>
          </p:nvPr>
        </p:nvGraphicFramePr>
        <p:xfrm>
          <a:off x="1097278" y="1544199"/>
          <a:ext cx="10789922" cy="4775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843553">
                  <a:extLst>
                    <a:ext uri="{9D8B030D-6E8A-4147-A177-3AD203B41FA5}">
                      <a16:colId xmlns:a16="http://schemas.microsoft.com/office/drawing/2014/main" val="3031131097"/>
                    </a:ext>
                  </a:extLst>
                </a:gridCol>
                <a:gridCol w="7946369">
                  <a:extLst>
                    <a:ext uri="{9D8B030D-6E8A-4147-A177-3AD203B41FA5}">
                      <a16:colId xmlns:a16="http://schemas.microsoft.com/office/drawing/2014/main" val="1973394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Category: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Comments/Description: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8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/>
                        <a:t>Age and Months Licensed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/>
                        <a:t>Age summary statistics correlated (expected)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/>
                        <a:t>Months Licensed summary statistics correlated (expected)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Older drivers have typically been licensed for longer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4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/>
                        <a:t>Driver Demographics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Count of Married Drivers and Head-of-Household Marital Status  (intuitive)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Count of Married Drivers, Head-of-Household Marital Status, and Driver Count – married households are more likely to have more drivers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36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/>
                        <a:t>Vehicle &amp; Automobile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90%+ of vehicles owned are automobiles, hence the correlation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56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/>
                        <a:t>Traffic Violations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dirty="0"/>
                        <a:t>Traffic Violation summary statistics correlated (expected)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18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/>
                        <a:t>Collision &amp; Comprehensive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Most households have 100% of their vehicles covered for both collision and comprehensive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62775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9EE138-D1F5-9EAF-3402-CA285770F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Strong </a:t>
            </a:r>
            <a:r>
              <a:rPr lang="en-US" b="1" dirty="0"/>
              <a:t>Positive</a:t>
            </a:r>
            <a:r>
              <a:rPr lang="en-US" dirty="0"/>
              <a:t> Correlation</a:t>
            </a:r>
          </a:p>
        </p:txBody>
      </p:sp>
    </p:spTree>
    <p:extLst>
      <p:ext uri="{BB962C8B-B14F-4D97-AF65-F5344CB8AC3E}">
        <p14:creationId xmlns:p14="http://schemas.microsoft.com/office/powerpoint/2010/main" val="2125175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6CF9B1-653A-480A-AA1E-F246DCAF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Dataset Correlation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8337D9F-76BE-4AAF-DF34-E95ACC9A4D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085014"/>
              </p:ext>
            </p:extLst>
          </p:nvPr>
        </p:nvGraphicFramePr>
        <p:xfrm>
          <a:off x="1097278" y="1555216"/>
          <a:ext cx="10789922" cy="1270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843553">
                  <a:extLst>
                    <a:ext uri="{9D8B030D-6E8A-4147-A177-3AD203B41FA5}">
                      <a16:colId xmlns:a16="http://schemas.microsoft.com/office/drawing/2014/main" val="3031131097"/>
                    </a:ext>
                  </a:extLst>
                </a:gridCol>
                <a:gridCol w="7946369">
                  <a:extLst>
                    <a:ext uri="{9D8B030D-6E8A-4147-A177-3AD203B41FA5}">
                      <a16:colId xmlns:a16="http://schemas.microsoft.com/office/drawing/2014/main" val="1973394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Category: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Comments/Description: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28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/>
                        <a:t>Driver Demographics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Count of Married Drivers/Head-of-Household Marital Status and Count of Singles (intuitive)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Count of Male and Female Drivers (intuitive)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40783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9EE138-D1F5-9EAF-3402-CA285770F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Strong </a:t>
            </a:r>
            <a:r>
              <a:rPr lang="en-US" b="1" dirty="0"/>
              <a:t>Negative</a:t>
            </a:r>
            <a:r>
              <a:rPr lang="en-US" dirty="0"/>
              <a:t> Correlation</a:t>
            </a:r>
          </a:p>
        </p:txBody>
      </p:sp>
    </p:spTree>
    <p:extLst>
      <p:ext uri="{BB962C8B-B14F-4D97-AF65-F5344CB8AC3E}">
        <p14:creationId xmlns:p14="http://schemas.microsoft.com/office/powerpoint/2010/main" val="4006660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3BCA-13E1-962B-E7A8-13550055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29480"/>
            <a:ext cx="10470431" cy="558790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Filtering based on Mean Absolute 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294E4F-BC26-5581-6B65-B00E01B70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541" y="2342509"/>
            <a:ext cx="8905875" cy="13620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9AF38-4D48-4A21-C1DD-4A62BEAB0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Recommended Variables to remove based on caret::</a:t>
            </a:r>
            <a:r>
              <a:rPr lang="en-US" dirty="0" err="1"/>
              <a:t>findCorrelation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1AA79-5105-7751-D006-5342CD566536}"/>
              </a:ext>
            </a:extLst>
          </p:cNvPr>
          <p:cNvSpPr txBox="1"/>
          <p:nvPr/>
        </p:nvSpPr>
        <p:spPr>
          <a:xfrm>
            <a:off x="1564395" y="4318612"/>
            <a:ext cx="800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cutoff = 0.6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Maximum absolute pair-wise correlation cutoff between variables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exact = TRUE</a:t>
            </a:r>
            <a:br>
              <a:rPr lang="en-US" b="1" dirty="0"/>
            </a:br>
            <a:r>
              <a:rPr lang="en-US" dirty="0"/>
              <a:t>Re-evaluate average correlation at each step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7029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131C-E2B7-7E65-FD2D-4D510BC5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Age and Months Licensed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F88F8-7C4E-4952-7D3D-262D2AE50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418" y="1676400"/>
            <a:ext cx="7453489" cy="41925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ACCC1-CF08-E7EF-DCA5-B9FA49D26F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Perform PCA to remove correlation/multi-collinearity, and reduce dimensions</a:t>
            </a:r>
          </a:p>
        </p:txBody>
      </p:sp>
    </p:spTree>
    <p:extLst>
      <p:ext uri="{BB962C8B-B14F-4D97-AF65-F5344CB8AC3E}">
        <p14:creationId xmlns:p14="http://schemas.microsoft.com/office/powerpoint/2010/main" val="2975003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21FC-3FDD-45C7-74F7-10217F39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Age and Months Licensed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3F432E-B012-A700-90AF-306DD3739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255" y="1522849"/>
            <a:ext cx="7453489" cy="41925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8465A-2FCC-96E6-BD28-911894862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PC1 and PC2 which explain 98% of the variance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389EC-F953-9747-F762-FDA77D9C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732" y="5573863"/>
            <a:ext cx="6682534" cy="9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B27A-E946-2069-13A3-F8AE5EA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Driver Demographics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7FE14D-D7CC-C047-426F-B1EB65E5D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753518"/>
            <a:ext cx="7453489" cy="41925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66EA5-A00F-F230-584B-0A58232B2E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Remove Head-of-Household Married Indicator based on Correlation Filtering?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AA888-B193-A9AB-18E4-2331814CA8EA}"/>
              </a:ext>
            </a:extLst>
          </p:cNvPr>
          <p:cNvSpPr txBox="1"/>
          <p:nvPr/>
        </p:nvSpPr>
        <p:spPr>
          <a:xfrm>
            <a:off x="7755874" y="3188093"/>
            <a:ext cx="4208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Based on high risk of multi-collinearity and (to a lesser extent) dimensionality reduction benefit, </a:t>
            </a:r>
            <a:r>
              <a:rPr lang="en-US" sz="2000" b="1" dirty="0"/>
              <a:t>perform PCA on Driver Demographics</a:t>
            </a:r>
          </a:p>
        </p:txBody>
      </p:sp>
    </p:spTree>
    <p:extLst>
      <p:ext uri="{BB962C8B-B14F-4D97-AF65-F5344CB8AC3E}">
        <p14:creationId xmlns:p14="http://schemas.microsoft.com/office/powerpoint/2010/main" val="1894758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2CB7-157D-77AF-8AB3-C3216F23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Driver Demographics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51B01B-DA6D-8E1F-0D47-96C9B4481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256" y="1522849"/>
            <a:ext cx="7453489" cy="41925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5D0CA-3789-F70C-3878-4D858B6C5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Select PC1-PC4 which explain 98% of the variance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7C197-06C4-7F0C-72B1-787F9D79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09" y="5600925"/>
            <a:ext cx="8752982" cy="107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4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634D-0B2B-CE29-5DAB-D1AD8224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Vehicle 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E6447F-BF2E-39B6-0086-3394E505C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9418" y="1676400"/>
            <a:ext cx="7453489" cy="41925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2FECA-87ED-DC53-F917-E0DFC956E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Perform PCA to prevent multi-collinearity</a:t>
            </a:r>
          </a:p>
        </p:txBody>
      </p:sp>
    </p:spTree>
    <p:extLst>
      <p:ext uri="{BB962C8B-B14F-4D97-AF65-F5344CB8AC3E}">
        <p14:creationId xmlns:p14="http://schemas.microsoft.com/office/powerpoint/2010/main" val="2713859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F76D-FDB8-4342-56B8-3E777585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Vehicle 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0F44F5-D770-C0C6-45AA-878F0AE9A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1384" y="1522849"/>
            <a:ext cx="7453489" cy="41925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29666-19FB-DBDE-2EE3-B33510117A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Select PC1 – PC6 which explain 99% of variance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818D1-C7E8-AB7A-D404-CE1A6442D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336" y="5624823"/>
            <a:ext cx="8451584" cy="10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96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9354-E989-8B1F-2585-F3805E70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Traffic Violations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F6BA92-1872-6382-986C-174BBD622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9418" y="1676400"/>
            <a:ext cx="7453489" cy="41925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7B2A2-7E71-7E54-E0CA-4E61B3A858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 per Correlation Filtering, remove Count Major and Average Minor Violations; No PCA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2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2044-727C-B058-C890-B4379A93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Multiplicative TS Decomposition (excl. 2017)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ABEABB-78A2-27EB-D3B5-2DCA2B0EF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418" y="1676400"/>
            <a:ext cx="7453489" cy="41925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D8FE2-58A2-2898-0C2F-6CBA7E7C00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Slight decrease in Paid Severity overtime, but decomp. inconclusive due to large residuals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EC0D4-D95F-7FB0-178B-B3B9D7ABF33F}"/>
              </a:ext>
            </a:extLst>
          </p:cNvPr>
          <p:cNvSpPr txBox="1"/>
          <p:nvPr/>
        </p:nvSpPr>
        <p:spPr>
          <a:xfrm>
            <a:off x="2619375" y="5791706"/>
            <a:ext cx="362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Perhaps fewer paid claim counts at BOY due to holidays and thus fewer claims adjusters</a:t>
            </a:r>
          </a:p>
        </p:txBody>
      </p:sp>
    </p:spTree>
    <p:extLst>
      <p:ext uri="{BB962C8B-B14F-4D97-AF65-F5344CB8AC3E}">
        <p14:creationId xmlns:p14="http://schemas.microsoft.com/office/powerpoint/2010/main" val="2931059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45F2-2B8C-EEC4-21DB-F988FBCA66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Summary of Correlation Adjustment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9A8C6-3EB9-6E95-02CE-3C8F26B5E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2187"/>
            <a:ext cx="10058400" cy="37869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Remove all variables related to </a:t>
            </a:r>
            <a:r>
              <a:rPr lang="en-US" b="1" dirty="0"/>
              <a:t>Age and Months Licensed</a:t>
            </a:r>
            <a:br>
              <a:rPr lang="en-US" b="1" dirty="0"/>
            </a:b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Remove all variables related to </a:t>
            </a:r>
            <a:r>
              <a:rPr lang="en-US" b="1" dirty="0"/>
              <a:t>Driver Demographics</a:t>
            </a:r>
            <a:br>
              <a:rPr lang="en-US" b="1" dirty="0"/>
            </a:b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Remove all variables related to </a:t>
            </a:r>
            <a:r>
              <a:rPr lang="en-US" b="1" dirty="0"/>
              <a:t>Vehicle Count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dirty="0"/>
              <a:t>… and </a:t>
            </a:r>
            <a:r>
              <a:rPr lang="en-US" b="1" dirty="0">
                <a:highlight>
                  <a:srgbClr val="FFFF00"/>
                </a:highlight>
              </a:rPr>
              <a:t>replace them with their selected Principal Components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DDD93C-4D12-FDCA-AEE7-864BC746E9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Applied Principal Component Adjustments first</a:t>
            </a:r>
          </a:p>
        </p:txBody>
      </p:sp>
    </p:spTree>
    <p:extLst>
      <p:ext uri="{BB962C8B-B14F-4D97-AF65-F5344CB8AC3E}">
        <p14:creationId xmlns:p14="http://schemas.microsoft.com/office/powerpoint/2010/main" val="2932552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AB04-B4DA-CF9E-285D-382B45CD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Correlation Heatmap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C3FDB76-629F-EF9F-5CEC-AA34C53F8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587" y="1376363"/>
            <a:ext cx="5792827" cy="5007274"/>
          </a:xfrm>
        </p:spPr>
      </p:pic>
    </p:spTree>
    <p:extLst>
      <p:ext uri="{BB962C8B-B14F-4D97-AF65-F5344CB8AC3E}">
        <p14:creationId xmlns:p14="http://schemas.microsoft.com/office/powerpoint/2010/main" val="1127360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F295-1A0C-8B91-6145-95A3AFCE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D8A48-CE58-024A-3FD9-F1F8842A7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581150"/>
            <a:ext cx="5172075" cy="3695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8F2F8-EC24-0100-A934-34D28DF3EDAC}"/>
              </a:ext>
            </a:extLst>
          </p:cNvPr>
          <p:cNvSpPr txBox="1"/>
          <p:nvPr/>
        </p:nvSpPr>
        <p:spPr>
          <a:xfrm>
            <a:off x="6665205" y="1581150"/>
            <a:ext cx="47592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between  variables related to </a:t>
            </a:r>
            <a:r>
              <a:rPr lang="en-US" b="1" dirty="0"/>
              <a:t>“Prior Insurer”</a:t>
            </a:r>
            <a:r>
              <a:rPr lang="en-US" dirty="0"/>
              <a:t>, e.g.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Prior_Insurer_Bucket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inforce_ind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prior_bi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within different levels of </a:t>
            </a:r>
            <a:r>
              <a:rPr lang="en-US" b="1" dirty="0" err="1"/>
              <a:t>Prior_Insurer_Bucket</a:t>
            </a:r>
            <a:r>
              <a:rPr lang="en-US" b="1" dirty="0"/>
              <a:t> </a:t>
            </a:r>
            <a:r>
              <a:rPr lang="en-US" dirty="0"/>
              <a:t>(expected)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between variables related to </a:t>
            </a:r>
            <a:r>
              <a:rPr lang="en-US" b="1" dirty="0"/>
              <a:t>“Traffic Violations”</a:t>
            </a:r>
            <a:br>
              <a:rPr lang="en-US" b="1" dirty="0"/>
            </a:br>
            <a:r>
              <a:rPr lang="en-US" i="1" dirty="0"/>
              <a:t>(Previously observed, but wished to re-evaluate after other variables’ PCs)</a:t>
            </a:r>
            <a:br>
              <a:rPr lang="en-US" i="1" dirty="0"/>
            </a:b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 PC2 and Demographics PC1</a:t>
            </a:r>
          </a:p>
        </p:txBody>
      </p:sp>
    </p:spTree>
    <p:extLst>
      <p:ext uri="{BB962C8B-B14F-4D97-AF65-F5344CB8AC3E}">
        <p14:creationId xmlns:p14="http://schemas.microsoft.com/office/powerpoint/2010/main" val="2935772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3BCA-13E1-962B-E7A8-13550055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29480"/>
            <a:ext cx="10756870" cy="558790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Filtering based on Mean Absolute Correlation (2)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9AF38-4D48-4A21-C1DD-4A62BEAB0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Recommended Variables to remove based on caret::</a:t>
            </a:r>
            <a:r>
              <a:rPr lang="en-US" dirty="0" err="1"/>
              <a:t>findCorrelation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1AA79-5105-7751-D006-5342CD566536}"/>
              </a:ext>
            </a:extLst>
          </p:cNvPr>
          <p:cNvSpPr txBox="1"/>
          <p:nvPr/>
        </p:nvSpPr>
        <p:spPr>
          <a:xfrm>
            <a:off x="1564395" y="4318612"/>
            <a:ext cx="800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cutoff = 0.6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Maximum absolute pair-wise correlation cutoff between variables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exact = TRUE</a:t>
            </a:r>
            <a:br>
              <a:rPr lang="en-US" b="1" dirty="0"/>
            </a:br>
            <a:r>
              <a:rPr lang="en-US" dirty="0"/>
              <a:t>Re-evaluate average correlation at each step</a:t>
            </a:r>
            <a:endParaRPr lang="en-US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2198A4-1789-2E4C-86FE-0EBA53AB0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516" y="2733675"/>
            <a:ext cx="7019925" cy="695325"/>
          </a:xfrm>
        </p:spPr>
      </p:pic>
    </p:spTree>
    <p:extLst>
      <p:ext uri="{BB962C8B-B14F-4D97-AF65-F5344CB8AC3E}">
        <p14:creationId xmlns:p14="http://schemas.microsoft.com/office/powerpoint/2010/main" val="2348053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45F2-2B8C-EEC4-21DB-F988FBCA66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Summary of Correlation Adjustment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9A8C6-3EB9-6E95-02CE-3C8F26B5E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2187"/>
            <a:ext cx="10058400" cy="44508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Removed </a:t>
            </a:r>
            <a:r>
              <a:rPr lang="en-US" b="1" dirty="0"/>
              <a:t>“</a:t>
            </a:r>
            <a:r>
              <a:rPr lang="en-US" b="1" dirty="0" err="1"/>
              <a:t>inforce_ind</a:t>
            </a:r>
            <a:r>
              <a:rPr lang="en-US" b="1" dirty="0"/>
              <a:t>”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Removed “</a:t>
            </a:r>
            <a:r>
              <a:rPr lang="en-US" b="1" dirty="0" err="1"/>
              <a:t>cnt_minr_viol</a:t>
            </a:r>
            <a:r>
              <a:rPr lang="en-US" b="1" dirty="0"/>
              <a:t>”</a:t>
            </a:r>
            <a:r>
              <a:rPr lang="en-US" dirty="0"/>
              <a:t> and </a:t>
            </a:r>
            <a:r>
              <a:rPr lang="en-US" b="1" dirty="0"/>
              <a:t>“</a:t>
            </a:r>
            <a:r>
              <a:rPr lang="en-US" b="1" dirty="0" err="1"/>
              <a:t>avg_majr_viol</a:t>
            </a:r>
            <a:r>
              <a:rPr lang="en-US" b="1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Retained </a:t>
            </a:r>
            <a:r>
              <a:rPr lang="en-US" b="1" dirty="0"/>
              <a:t>“</a:t>
            </a:r>
            <a:r>
              <a:rPr lang="en-US" b="1" dirty="0" err="1"/>
              <a:t>Prior_Insurer_Buckets</a:t>
            </a:r>
            <a:r>
              <a:rPr lang="en-US" b="1" dirty="0"/>
              <a:t>” </a:t>
            </a:r>
            <a:r>
              <a:rPr lang="en-US" dirty="0"/>
              <a:t>as it would be inappropriate to remove specific levels of the categorical variable (e.g. Missing level)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Retained </a:t>
            </a:r>
            <a:r>
              <a:rPr lang="en-US" b="1" dirty="0"/>
              <a:t>“Age PC2”: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 not want to lose explanatory power related to Age (known to be predictive in auto insurance)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Correlation of -0.67 can be acceptable, even if higher than selected threshold (0.6)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DDD93C-4D12-FDCA-AEE7-864BC746E9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Removed highly correlated variables based on Correlation Filtering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905293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CF2A-90FC-410E-C9A1-82B600A9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Correlation Heatmap (3)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AEFAF8-9F61-D68E-5ED3-960AE5201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8" y="1522849"/>
            <a:ext cx="5457757" cy="48605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0532C-CC0F-E83B-4248-F33AB2207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 pair-wise correlations &gt; 0.6 have been accounted for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FFD2C-CF57-0FE7-15BB-9AEED39F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34" y="3180018"/>
            <a:ext cx="4621346" cy="1546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67B187-3100-9548-4A86-EC0A78B98B1D}"/>
              </a:ext>
            </a:extLst>
          </p:cNvPr>
          <p:cNvSpPr txBox="1"/>
          <p:nvPr/>
        </p:nvSpPr>
        <p:spPr>
          <a:xfrm>
            <a:off x="6943410" y="2810686"/>
            <a:ext cx="363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Remaining |Correlations| &gt; 0.5 :</a:t>
            </a:r>
          </a:p>
        </p:txBody>
      </p:sp>
    </p:spTree>
    <p:extLst>
      <p:ext uri="{BB962C8B-B14F-4D97-AF65-F5344CB8AC3E}">
        <p14:creationId xmlns:p14="http://schemas.microsoft.com/office/powerpoint/2010/main" val="26327011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60CF74A-9C86-FB48-D3ED-73A9D4F42F0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D1819A-9D24-31FB-9966-7F0B9F41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Final Modeling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2DF050-5357-64BB-B961-F6B853BAE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917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66ADE7-468F-828F-69A5-2E30DCCD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Claims Data (Dataset 1)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F79AA827-3EAF-D316-B0E7-A8091D852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163" y="1924844"/>
            <a:ext cx="4572000" cy="36957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7C2A79-5AB4-A1A3-E0FF-474D7F6C1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Original Claims Dataset</a:t>
            </a:r>
          </a:p>
        </p:txBody>
      </p:sp>
    </p:spTree>
    <p:extLst>
      <p:ext uri="{BB962C8B-B14F-4D97-AF65-F5344CB8AC3E}">
        <p14:creationId xmlns:p14="http://schemas.microsoft.com/office/powerpoint/2010/main" val="20503107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75C5-AB81-9F6D-D266-586615AB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Claims Data (Dataset 1)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48A9FC7-7796-9170-C148-DC6EEDBBF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775551"/>
            <a:ext cx="6785278" cy="419258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06137C-1E90-6454-DCBB-F1A1F3F93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Historical Household Loss Experience (pre-2017) may be useful as predictors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204CF2-F98B-77FE-92B8-01689A20EF74}"/>
              </a:ext>
            </a:extLst>
          </p:cNvPr>
          <p:cNvSpPr txBox="1"/>
          <p:nvPr/>
        </p:nvSpPr>
        <p:spPr>
          <a:xfrm>
            <a:off x="8119431" y="1775551"/>
            <a:ext cx="38448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Bucket paid loss experience into: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&lt; 1 year ago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1-3 years ago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3-5 years ago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5+ years ago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paid loss experience into: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At-Fault (_f)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At-Fault (_</a:t>
            </a:r>
            <a:r>
              <a:rPr lang="en-US" dirty="0" err="1"/>
              <a:t>nf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Expectation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recent loss experience will be more predictive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At-Fault losses will be more predictive</a:t>
            </a:r>
          </a:p>
        </p:txBody>
      </p:sp>
    </p:spTree>
    <p:extLst>
      <p:ext uri="{BB962C8B-B14F-4D97-AF65-F5344CB8AC3E}">
        <p14:creationId xmlns:p14="http://schemas.microsoft.com/office/powerpoint/2010/main" val="4042490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08DC-E856-7925-2609-0760AAF1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Modeling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D69D3-E01D-5B1E-C6DF-22E1F6D17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6" y="1760037"/>
            <a:ext cx="5739562" cy="2701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D1B4A3-548F-7ABD-1642-7BC4985A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08" y="1760037"/>
            <a:ext cx="6096056" cy="30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9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124F7C-0862-3CF8-E7E9-7BFF112C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Paid Amounts, by Fault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03097A-6316-D912-DB31-CD09E830D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527" y="1528730"/>
            <a:ext cx="7035228" cy="3957316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575FFA-FDDC-053D-BA99-7386D3412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Households Not At-Fault (70%) result in minimal claim payment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5B1EB25-C6F3-BB15-B8E0-CAE3BF61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43" y="5486046"/>
            <a:ext cx="5032714" cy="9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78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C9AFCE-DD3D-A2E0-3670-8A41C156685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7F32D5-D25B-30A9-4E2D-F98F1649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Logistic Regression and Model Evaluation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5C9C68-5FB5-4102-3128-EF068F7F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722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A4EF8A-14F4-3C76-D2B2-6D494E2C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Assumptions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EC6D7D-AB1A-1CA0-B9C0-0BCD75C6F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77103"/>
            <a:ext cx="10261110" cy="44919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Model: </a:t>
            </a:r>
            <a:r>
              <a:rPr lang="en-US" dirty="0"/>
              <a:t>Generalized Linear Model (GLM)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Distribution: </a:t>
            </a:r>
            <a:r>
              <a:rPr lang="en-US" dirty="0"/>
              <a:t>Binomial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Link Function: </a:t>
            </a:r>
            <a:r>
              <a:rPr lang="en-US" dirty="0"/>
              <a:t>Logit Link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 Validation:</a:t>
            </a:r>
            <a:r>
              <a:rPr lang="en-US" dirty="0"/>
              <a:t> 10-Fold Cross Validation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Selection Methodology: </a:t>
            </a:r>
            <a:r>
              <a:rPr lang="en-US" dirty="0"/>
              <a:t>Lasso Regression (L1 Regularization)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Lambda: </a:t>
            </a:r>
            <a:r>
              <a:rPr lang="en-US" dirty="0"/>
              <a:t>10-Fold Cross Validation to determine optimal lambda “1se” (within 1 SE of minimum CV error)</a:t>
            </a:r>
            <a:br>
              <a:rPr lang="en-US" dirty="0"/>
            </a:br>
            <a:r>
              <a:rPr lang="en-US" i="1" dirty="0"/>
              <a:t>*1se will result in a slightly more parsimonious model, with comparable accuracy to best model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315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6481D7F-C493-1A23-9D69-0E942CCE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 Initial GLM (version 0) using all available predictors</a:t>
            </a:r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2A1480D2-2128-886D-A32E-171CDC5C3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200840"/>
            <a:ext cx="6658596" cy="51393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FCA274-25B5-0393-C969-288A7EB2AB00}"/>
              </a:ext>
            </a:extLst>
          </p:cNvPr>
          <p:cNvSpPr txBox="1"/>
          <p:nvPr/>
        </p:nvSpPr>
        <p:spPr>
          <a:xfrm>
            <a:off x="8460954" y="2754828"/>
            <a:ext cx="2816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Significant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BI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Credit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Insurer –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PC1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PC2</a:t>
            </a:r>
          </a:p>
        </p:txBody>
      </p:sp>
    </p:spTree>
    <p:extLst>
      <p:ext uri="{BB962C8B-B14F-4D97-AF65-F5344CB8AC3E}">
        <p14:creationId xmlns:p14="http://schemas.microsoft.com/office/powerpoint/2010/main" val="14894469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C08E6-9AC9-DDFA-0929-A0A78CE0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Initial GLM (version 0)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01A8B9-25E3-821C-C056-AB88146E4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355" y="1633295"/>
            <a:ext cx="9071290" cy="472067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95A2A-EE71-B0AA-CAEF-3B120C1C1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Strong Model Performance with accuracy of 99%</a:t>
            </a:r>
          </a:p>
        </p:txBody>
      </p:sp>
    </p:spTree>
    <p:extLst>
      <p:ext uri="{BB962C8B-B14F-4D97-AF65-F5344CB8AC3E}">
        <p14:creationId xmlns:p14="http://schemas.microsoft.com/office/powerpoint/2010/main" val="40585947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A40851-A1E8-B730-622D-C55717D0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Initial GLM (version 0)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10ECB85-5D47-2EAC-09D2-D260DB9B8D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0162" y="1419224"/>
            <a:ext cx="3413872" cy="488804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89328E-5B5B-E95D-588F-8EE92396ED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3308" y="2031469"/>
            <a:ext cx="6518780" cy="3663554"/>
          </a:xfrm>
        </p:spPr>
      </p:pic>
    </p:spTree>
    <p:extLst>
      <p:ext uri="{BB962C8B-B14F-4D97-AF65-F5344CB8AC3E}">
        <p14:creationId xmlns:p14="http://schemas.microsoft.com/office/powerpoint/2010/main" val="1643112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3489-567E-F4CE-8547-36B44E9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Claims Data (Dataset 1) Predictors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949AFC-36AC-7DA4-5BC6-08A8AAC57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0975" y="2046853"/>
            <a:ext cx="4067175" cy="40195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592B1-D126-FCCD-01AD-7BCC604D7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Splits by Year are not significant, and clutter the model – simplify paid claims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F13BD-A9B1-DF7E-EAAC-24F3790F1F8B}"/>
              </a:ext>
            </a:extLst>
          </p:cNvPr>
          <p:cNvSpPr txBox="1"/>
          <p:nvPr/>
        </p:nvSpPr>
        <p:spPr>
          <a:xfrm>
            <a:off x="7800975" y="1677521"/>
            <a:ext cx="447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After: </a:t>
            </a:r>
            <a:endParaRPr lang="en-US" dirty="0"/>
          </a:p>
        </p:txBody>
      </p:sp>
      <p:pic>
        <p:nvPicPr>
          <p:cNvPr id="3" name="Content Placeholder 14">
            <a:extLst>
              <a:ext uri="{FF2B5EF4-FFF2-40B4-BE49-F238E27FC236}">
                <a16:creationId xmlns:a16="http://schemas.microsoft.com/office/drawing/2014/main" id="{1C9FB02E-1E43-9253-F814-0560B7CB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" y="2051266"/>
            <a:ext cx="6785278" cy="4192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30F2CA-AABF-EB1D-945C-BDB216600A59}"/>
              </a:ext>
            </a:extLst>
          </p:cNvPr>
          <p:cNvSpPr txBox="1"/>
          <p:nvPr/>
        </p:nvSpPr>
        <p:spPr>
          <a:xfrm>
            <a:off x="466090" y="1677521"/>
            <a:ext cx="134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3033758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EE83-251D-00FC-A5BF-C4C3952E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Re-Fit GLM (version 2) with adjusted Claims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1C08F-4220-5333-6E10-3E5062BB6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633295"/>
            <a:ext cx="7815309" cy="46693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1C09C-C0FC-C800-4327-762E9E475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Predictors are cleaner, but historical loss experience is still insignificant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B2EBD-1747-9E1B-FD00-6623DF560C91}"/>
              </a:ext>
            </a:extLst>
          </p:cNvPr>
          <p:cNvSpPr txBox="1"/>
          <p:nvPr/>
        </p:nvSpPr>
        <p:spPr>
          <a:xfrm>
            <a:off x="9375354" y="2952290"/>
            <a:ext cx="2816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Significant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BI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Credit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Insurer –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PC1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PC2</a:t>
            </a:r>
          </a:p>
        </p:txBody>
      </p:sp>
    </p:spTree>
    <p:extLst>
      <p:ext uri="{BB962C8B-B14F-4D97-AF65-F5344CB8AC3E}">
        <p14:creationId xmlns:p14="http://schemas.microsoft.com/office/powerpoint/2010/main" val="2501367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4635-D813-67A6-C805-8D7D1C4B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GLM (version 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C35AF4-6742-881A-07EF-AC629B6ED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472" y="1522849"/>
            <a:ext cx="9306809" cy="48118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3F279-25FF-5A49-A3EF-E4A4049A40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significant changes – Model performance remains the same</a:t>
            </a:r>
          </a:p>
        </p:txBody>
      </p:sp>
    </p:spTree>
    <p:extLst>
      <p:ext uri="{BB962C8B-B14F-4D97-AF65-F5344CB8AC3E}">
        <p14:creationId xmlns:p14="http://schemas.microsoft.com/office/powerpoint/2010/main" val="1813835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579AB7-9EB4-6A4A-9D88-EBE1B717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GLM (version 2)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AB310A-47BD-08B2-43D0-BAAAFA86FE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79" y="1204118"/>
            <a:ext cx="3695057" cy="5136027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6F5833-D4CD-DA86-4B4D-2A6B9FE493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59917" y="1855897"/>
            <a:ext cx="6141693" cy="3451631"/>
          </a:xfr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4056716-1FFF-8C72-8343-9C91FD5E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60050"/>
            <a:ext cx="3695057" cy="5136027"/>
          </a:xfrm>
          <a:prstGeom prst="rect">
            <a:avLst/>
          </a:prstGeom>
        </p:spPr>
      </p:pic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5805DA2E-F0FD-50E8-CF57-9D052EEE2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918" y="1881514"/>
            <a:ext cx="6571349" cy="369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20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B91E-AEAD-F682-B45D-F65E9F1B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 for Feature Selection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C99A93-F170-6815-F46B-3DA604679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8" y="1633294"/>
            <a:ext cx="3959463" cy="469095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155AD-52E2-C6C9-242B-D5C34F074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Lasso selected all significant GLM features, except Age PC2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AD14A-3EB4-6918-6BB8-CC0BD8E1C0A0}"/>
              </a:ext>
            </a:extLst>
          </p:cNvPr>
          <p:cNvSpPr txBox="1"/>
          <p:nvPr/>
        </p:nvSpPr>
        <p:spPr>
          <a:xfrm>
            <a:off x="6544019" y="3101609"/>
            <a:ext cx="2816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Non-Zero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BI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Credit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Insurer –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PC1</a:t>
            </a:r>
          </a:p>
        </p:txBody>
      </p:sp>
    </p:spTree>
    <p:extLst>
      <p:ext uri="{BB962C8B-B14F-4D97-AF65-F5344CB8AC3E}">
        <p14:creationId xmlns:p14="http://schemas.microsoft.com/office/powerpoint/2010/main" val="136970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5E92-CD19-C2CE-0A25-CEE382A7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0A313-A199-36EB-AA30-2AA117F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3461"/>
            <a:ext cx="10058400" cy="38656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coverage are these losses for?</a:t>
            </a:r>
            <a:br>
              <a:rPr lang="en-US" b="1" dirty="0"/>
            </a:br>
            <a:r>
              <a:rPr lang="en-US" i="1" dirty="0"/>
              <a:t>Assume all data is for the same auto coverage</a:t>
            </a:r>
            <a:br>
              <a:rPr lang="en-US" i="1" dirty="0"/>
            </a:b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Limits and Deductibles?</a:t>
            </a:r>
            <a:br>
              <a:rPr lang="en-US" b="1" dirty="0"/>
            </a:br>
            <a:r>
              <a:rPr lang="en-US" i="1" dirty="0"/>
              <a:t>Will affect claim payment severity</a:t>
            </a:r>
            <a:br>
              <a:rPr lang="en-US" i="1" dirty="0"/>
            </a:b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Assume Paid Amounts are trended to same (current) level</a:t>
            </a:r>
            <a:br>
              <a:rPr lang="en-US" b="1" dirty="0"/>
            </a:b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Ignore No-Fault states for Simplicity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00E92-FE94-BBD9-BCC5-A423CBC538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Outstanding Questions and Assumptions</a:t>
            </a:r>
          </a:p>
        </p:txBody>
      </p:sp>
    </p:spTree>
    <p:extLst>
      <p:ext uri="{BB962C8B-B14F-4D97-AF65-F5344CB8AC3E}">
        <p14:creationId xmlns:p14="http://schemas.microsoft.com/office/powerpoint/2010/main" val="34426219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5943-37B2-00D1-40EA-4DF4C89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Re-Fit GLM (version 3) using Lasso Selected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A198F3-EDB5-255A-4BD6-A372ED52F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616608"/>
            <a:ext cx="10058400" cy="23121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D5AC3-9FF4-5409-3B46-95FB1E116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 features are significant, except Prior Insurer Bucket’s “Minor Insurer” level</a:t>
            </a:r>
          </a:p>
        </p:txBody>
      </p:sp>
    </p:spTree>
    <p:extLst>
      <p:ext uri="{BB962C8B-B14F-4D97-AF65-F5344CB8AC3E}">
        <p14:creationId xmlns:p14="http://schemas.microsoft.com/office/powerpoint/2010/main" val="34575397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3BC0-818D-4B0D-78E5-C12995FE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GLM (version 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0E4CC3-2184-25EE-2643-C1B5B22F7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311" y="1599280"/>
            <a:ext cx="9187270" cy="47948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A4518-E426-9E9B-F867-5EA36EDC4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Consistent model performance despite removal of many features</a:t>
            </a:r>
          </a:p>
        </p:txBody>
      </p:sp>
    </p:spTree>
    <p:extLst>
      <p:ext uri="{BB962C8B-B14F-4D97-AF65-F5344CB8AC3E}">
        <p14:creationId xmlns:p14="http://schemas.microsoft.com/office/powerpoint/2010/main" val="6072277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8797E4-A38C-96CD-6B7C-37237646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GLM (version 3)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333084-D5AF-64EA-18BF-C958141C3B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204118"/>
            <a:ext cx="3584889" cy="4998929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67ED86-CF61-B1BC-736B-B67813EE35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65306" y="1749620"/>
            <a:ext cx="5976440" cy="3358759"/>
          </a:xfrm>
        </p:spPr>
      </p:pic>
    </p:spTree>
    <p:extLst>
      <p:ext uri="{BB962C8B-B14F-4D97-AF65-F5344CB8AC3E}">
        <p14:creationId xmlns:p14="http://schemas.microsoft.com/office/powerpoint/2010/main" val="1024371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AB9F-6B7B-35B0-A7F8-D1F2AE81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Re-Fit GLM (version 4) with Inforce Indicator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B6E71-E85C-8093-F1E8-1492FA4F2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79" y="1098716"/>
            <a:ext cx="10371280" cy="465679"/>
          </a:xfrm>
        </p:spPr>
        <p:txBody>
          <a:bodyPr/>
          <a:lstStyle/>
          <a:p>
            <a:r>
              <a:rPr lang="en-US" dirty="0"/>
              <a:t>Since only the “Missing” level of Current Insurer is significant, try replacing with “Inforce Ind”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D5EB1-A3D5-2685-4C4B-6E1A93C24185}"/>
              </a:ext>
            </a:extLst>
          </p:cNvPr>
          <p:cNvSpPr txBox="1"/>
          <p:nvPr/>
        </p:nvSpPr>
        <p:spPr>
          <a:xfrm>
            <a:off x="6849192" y="5112953"/>
            <a:ext cx="5203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*Inforce Indicator originally removed due to correlation with Prior Insurer variable</a:t>
            </a:r>
            <a:br>
              <a:rPr lang="en-US" sz="1600" i="1" dirty="0"/>
            </a:br>
            <a:br>
              <a:rPr lang="en-US" sz="1600" i="1" dirty="0"/>
            </a:br>
            <a:r>
              <a:rPr lang="en-US" sz="1600" i="1" dirty="0"/>
              <a:t>**Inforce Indicator is the exact opposite of Current Insurer – Missing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0B6142C-D409-8E82-393F-0F9508A0B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674841"/>
            <a:ext cx="5578943" cy="4377508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94B7C7-2B6D-E051-3710-C16368ECC7EB}"/>
              </a:ext>
            </a:extLst>
          </p:cNvPr>
          <p:cNvSpPr txBox="1"/>
          <p:nvPr/>
        </p:nvSpPr>
        <p:spPr>
          <a:xfrm>
            <a:off x="7328057" y="2136338"/>
            <a:ext cx="42455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Significant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BI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Credit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PC1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PC2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Inforce Indicator</a:t>
            </a:r>
            <a:br>
              <a:rPr lang="en-US" dirty="0"/>
            </a:br>
            <a:r>
              <a:rPr lang="en-US" i="1" dirty="0"/>
              <a:t>(replaced Prior Insurer – Missing)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895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3B48-B60D-24EE-D765-1BFE91D3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 for Feature Selection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7DD910-D5BC-901E-EBF9-B04CAE4AC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633295"/>
            <a:ext cx="2567903" cy="45802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82AC2-E1AD-1121-2AE6-685000438F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Lasso selected all significant GLM features, except Age PC2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49D5D-2564-0647-7810-670EB508264A}"/>
              </a:ext>
            </a:extLst>
          </p:cNvPr>
          <p:cNvSpPr txBox="1"/>
          <p:nvPr/>
        </p:nvSpPr>
        <p:spPr>
          <a:xfrm>
            <a:off x="6126479" y="2769242"/>
            <a:ext cx="3788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Non-Zero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BI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Credit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PC1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Inforce Indicator</a:t>
            </a:r>
            <a:br>
              <a:rPr lang="en-US" dirty="0"/>
            </a:br>
            <a:r>
              <a:rPr lang="en-US" i="1" dirty="0"/>
              <a:t>(replaced Prior Insurer – Missing)</a:t>
            </a:r>
          </a:p>
        </p:txBody>
      </p:sp>
    </p:spTree>
    <p:extLst>
      <p:ext uri="{BB962C8B-B14F-4D97-AF65-F5344CB8AC3E}">
        <p14:creationId xmlns:p14="http://schemas.microsoft.com/office/powerpoint/2010/main" val="40725839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AB9F-6B7B-35B0-A7F8-D1F2AE81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Re-Fit GLM (version 5) using Lasso Selected Features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F5ABC4-4CCB-0A84-7972-F1DA735EE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317" y="2255694"/>
            <a:ext cx="7934325" cy="21526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B6E71-E85C-8093-F1E8-1492FA4F2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79" y="1098716"/>
            <a:ext cx="10624668" cy="465679"/>
          </a:xfrm>
        </p:spPr>
        <p:txBody>
          <a:bodyPr/>
          <a:lstStyle/>
          <a:p>
            <a:r>
              <a:rPr lang="en-US" dirty="0"/>
              <a:t>All Features are significant (previously, Current Insurer - “Minor Insurer” level was insignificant)</a:t>
            </a:r>
          </a:p>
        </p:txBody>
      </p:sp>
    </p:spTree>
    <p:extLst>
      <p:ext uri="{BB962C8B-B14F-4D97-AF65-F5344CB8AC3E}">
        <p14:creationId xmlns:p14="http://schemas.microsoft.com/office/powerpoint/2010/main" val="32873029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5D60-8D9D-B80B-153D-1D0D9D6D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GLM (version 5)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18F4FB-6AF3-7137-FAD3-A68AD71E1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100" y="1676399"/>
            <a:ext cx="9069800" cy="470584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1DFF7-7DAB-4143-7C5C-1383767FB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 continues to perform well, and using Inforce Indicator helped simplify model</a:t>
            </a:r>
          </a:p>
        </p:txBody>
      </p:sp>
    </p:spTree>
    <p:extLst>
      <p:ext uri="{BB962C8B-B14F-4D97-AF65-F5344CB8AC3E}">
        <p14:creationId xmlns:p14="http://schemas.microsoft.com/office/powerpoint/2010/main" val="12327165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9D4DC-31D0-41C7-7A4B-B794CCF3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GLM (version 5)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A1ED3C-40C2-1A43-099C-3E3A121E5B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364142"/>
            <a:ext cx="3452686" cy="481659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91B2C9-C9B6-CC9A-2FAE-252D715E2D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37035" y="1911480"/>
            <a:ext cx="6165927" cy="3465251"/>
          </a:xfrm>
        </p:spPr>
      </p:pic>
    </p:spTree>
    <p:extLst>
      <p:ext uri="{BB962C8B-B14F-4D97-AF65-F5344CB8AC3E}">
        <p14:creationId xmlns:p14="http://schemas.microsoft.com/office/powerpoint/2010/main" val="16069202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73A71-787E-451A-F645-F6969BFF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Age PC1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48BF0-FDB4-2C28-34F0-AC4DBC2CB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we simplify model and improve interpretability by replacing Age PC1?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4A0B6C-27FA-4878-4FE5-28178DC63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2054568"/>
            <a:ext cx="3375569" cy="320739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B84D3-5207-484D-E3E7-8D54595EF7D0}"/>
              </a:ext>
            </a:extLst>
          </p:cNvPr>
          <p:cNvSpPr txBox="1"/>
          <p:nvPr/>
        </p:nvSpPr>
        <p:spPr>
          <a:xfrm>
            <a:off x="5641373" y="2054568"/>
            <a:ext cx="5453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Negatively correlated </a:t>
            </a:r>
            <a:r>
              <a:rPr lang="en-US" dirty="0"/>
              <a:t>with all Age and Months Licensed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 as capturing </a:t>
            </a:r>
            <a:r>
              <a:rPr lang="en-US" b="1" dirty="0"/>
              <a:t>household drivers’ youthfulness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(negatively) correlated with Average Age and Average Months Licensed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Replace Age PC1 with Average Household 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Age variables are easy to interpret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Age variables are more readily accessible than Months Licensed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~Highest (absolute) correlation with Age PC1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A23FF9-CCC1-2DF8-87E4-75F04974884E}"/>
              </a:ext>
            </a:extLst>
          </p:cNvPr>
          <p:cNvSpPr txBox="1"/>
          <p:nvPr/>
        </p:nvSpPr>
        <p:spPr>
          <a:xfrm>
            <a:off x="1314311" y="5388144"/>
            <a:ext cx="294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Age_PC1 Correlation with its underlying variables</a:t>
            </a:r>
          </a:p>
        </p:txBody>
      </p:sp>
    </p:spTree>
    <p:extLst>
      <p:ext uri="{BB962C8B-B14F-4D97-AF65-F5344CB8AC3E}">
        <p14:creationId xmlns:p14="http://schemas.microsoft.com/office/powerpoint/2010/main" val="12033281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AF88-F917-4B08-F44A-01887E7A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Re-Fit GLM (version 6) with Average 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4B7103-6699-1BF8-C6A0-570CED696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525" y="2710656"/>
            <a:ext cx="7915275" cy="21240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EE2D6-F005-8D5B-8E9C-4EE113DD5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Replace Age PC1 with Average Age</a:t>
            </a:r>
          </a:p>
        </p:txBody>
      </p:sp>
    </p:spTree>
    <p:extLst>
      <p:ext uri="{BB962C8B-B14F-4D97-AF65-F5344CB8AC3E}">
        <p14:creationId xmlns:p14="http://schemas.microsoft.com/office/powerpoint/2010/main" val="363116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083C33-91D5-38D0-C0C0-258F0A0FD89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943BAA-8E88-50D3-E6C8-18410B70E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2. EDA of Subsequent Loss Experience (Dataset 3)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65D4DF-7646-E2A1-F1F8-5AA15FE36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432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54EF-EDC1-27F4-E153-B63E0400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GLM (version 6)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AE804F-65E6-A67A-773F-F2DC2E84A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862" y="1633295"/>
            <a:ext cx="9071915" cy="47044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FF25D-0C22-1290-6438-7541194FE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 continues to perform well, and replacing Age PC1 improved model interpretability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061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5B8DB8-8D0A-60E0-0B09-51274905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GLM (version 6)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B903B9C-95A8-99CD-AD63-B9B5859D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331912"/>
            <a:ext cx="3933825" cy="4429125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E972974-5765-1291-D637-AD8330C08BB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5456392" y="1862136"/>
            <a:ext cx="5986462" cy="3368675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D91247C-3767-D4AF-8773-268DC876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760" y="19933"/>
            <a:ext cx="2184938" cy="18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90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6206DB-7FE2-2BCA-3244-09EAD7C3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and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9E23B-1E31-F7ED-99A0-7B98FFD0C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17783"/>
                <a:ext cx="10999240" cy="4610736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u="sng" dirty="0"/>
                  <a:t>Logistic Regression Model: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𝑃𝑟𝑖𝑜𝑟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𝐵𝐼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𝐿𝑖𝑚𝑖𝑡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𝑃𝑟𝑖𝑜𝑟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𝐵𝐼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𝐿𝑖𝑚𝑖𝑡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𝐶𝑟𝑒𝑑𝑖𝑡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𝑆𝑐𝑜𝑟𝑒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𝐶𝑟𝑒𝑑𝑖𝑡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𝑆𝑐𝑜𝑟𝑒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𝐴𝑔𝑒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𝐼𝑛𝑓𝑜𝑟𝑐𝑒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𝐼𝑛𝑑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𝐼𝑛𝑓𝑜𝑟𝑐𝑒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𝐼𝑛𝑑𝑖𝑐𝑎𝑡𝑜𝑟</m:t>
                        </m:r>
                      </m:e>
                    </m:d>
                  </m:oMath>
                </a14:m>
                <a:endParaRPr lang="en-US" sz="1400" b="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=25.87258 −0.00058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𝑃𝑟𝑖𝑜𝑟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𝐵𝐼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𝐿𝑖𝑚𝑖𝑡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−0.06841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𝐶𝑟𝑒𝑑𝑖𝑡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𝑆𝑐𝑜𝑟𝑒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−0.18792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𝐴𝑔𝑒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+36.27864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𝐼𝑛𝑓𝑜𝑟𝑐𝑒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𝐼𝑛𝑑𝑖𝑐𝑎𝑡𝑜𝑟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u="sng" dirty="0"/>
                  <a:t>Interpretation: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mbria" panose="02040503050406030204" pitchFamily="18" charset="0"/>
                  <a:buChar char="•"/>
                </a:pPr>
                <a:r>
                  <a:rPr lang="en-US" sz="1600" b="1" dirty="0"/>
                  <a:t>Intercept </a:t>
                </a:r>
                <a:r>
                  <a:rPr lang="en-US" sz="1600" dirty="0"/>
                  <a:t>is the Log Odds of a future claim, given all other predictor variables are 0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mbria" panose="02040503050406030204" pitchFamily="18" charset="0"/>
                  <a:buChar char="•"/>
                </a:pPr>
                <a:r>
                  <a:rPr lang="en-US" sz="1600" dirty="0"/>
                  <a:t>While holding all other variables constant,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mbria" panose="02040503050406030204" pitchFamily="18" charset="0"/>
                  <a:buChar char="•"/>
                </a:pPr>
                <a:r>
                  <a:rPr lang="en-US" sz="1400" b="1" dirty="0"/>
                  <a:t>Continuous variables </a:t>
                </a:r>
                <a:r>
                  <a:rPr lang="en-US" sz="1400" dirty="0"/>
                  <a:t>represent change in the Log Odds Ratio per 1-unit change </a:t>
                </a:r>
                <a:br>
                  <a:rPr lang="en-US" sz="1400" dirty="0"/>
                </a:br>
                <a:r>
                  <a:rPr lang="en-US" sz="1400" i="1" dirty="0"/>
                  <a:t>(e.g. 0.18792 decrease in the log odds of a future claim per 1 year increase in average household age)</a:t>
                </a:r>
                <a:endParaRPr lang="en-US" sz="1400" dirty="0"/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mbria" panose="02040503050406030204" pitchFamily="18" charset="0"/>
                  <a:buChar char="•"/>
                </a:pPr>
                <a:r>
                  <a:rPr lang="en-US" sz="1400" b="1" dirty="0"/>
                  <a:t>Categorical variables</a:t>
                </a:r>
                <a:r>
                  <a:rPr lang="en-US" sz="1400" dirty="0"/>
                  <a:t> represent the relative change in the Log Odds Ratio compared to the base level (intercept)</a:t>
                </a:r>
                <a:br>
                  <a:rPr lang="en-US" sz="1400" dirty="0"/>
                </a:br>
                <a:r>
                  <a:rPr lang="en-US" sz="1400" i="1" dirty="0"/>
                  <a:t>(e.g. 36.27864 increase in the log odds of a future claim if the applicant has a current policy inforce, compared to an applicant without an inforce policy)</a:t>
                </a:r>
                <a:endParaRPr lang="en-US" sz="14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mbria" panose="02040503050406030204" pitchFamily="18" charset="0"/>
                  <a:buChar char="•"/>
                </a:pPr>
                <a:r>
                  <a:rPr lang="en-US" sz="1600" dirty="0"/>
                  <a:t>Exponentiate the model to convert interpretation from Log Odds: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, to Odds: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br>
                  <a:rPr lang="en-US" sz="1600" dirty="0"/>
                </a:br>
                <a:r>
                  <a:rPr lang="en-US" sz="1600" i="1" dirty="0"/>
                  <a:t>(e.g. 1-point increase in household Credit Score will decrease the odds of a future claim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0.06841</m:t>
                        </m:r>
                      </m:sup>
                    </m:sSup>
                  </m:oMath>
                </a14:m>
                <a:r>
                  <a:rPr lang="en-US" sz="1600" i="1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9E23B-1E31-F7ED-99A0-7B98FFD0C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17783"/>
                <a:ext cx="10999240" cy="4610736"/>
              </a:xfrm>
              <a:blipFill>
                <a:blip r:embed="rId2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047CD9-DFCE-39E0-1F90-1C92DFCB6E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Select GLM (version 6) as Final Model</a:t>
            </a:r>
          </a:p>
        </p:txBody>
      </p:sp>
    </p:spTree>
    <p:extLst>
      <p:ext uri="{BB962C8B-B14F-4D97-AF65-F5344CB8AC3E}">
        <p14:creationId xmlns:p14="http://schemas.microsoft.com/office/powerpoint/2010/main" val="38475152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4CE8-2BD9-986D-5455-05A5DA6E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Quasi-Complete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8BC7A-A3CA-1A26-35B8-CA06F9EFB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2387"/>
            <a:ext cx="10058400" cy="4588415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May indicate model is overfit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be  caused by small, imbalanced datasets (relative to the number of predictors)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Potential Solutions: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“Do Nothing”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Remove problematic variable(s)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Collapse categorical variable levels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Regularization/Penalized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Bayesian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Firth Logistic Regression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Explored Regularization (stand-alone LASSO) and Firth Logistic Regression solutions, but yielded similar results to selected model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5906B-5BE5-5826-3113-E44D4174D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79" y="1098717"/>
            <a:ext cx="10172083" cy="408808"/>
          </a:xfrm>
        </p:spPr>
        <p:txBody>
          <a:bodyPr/>
          <a:lstStyle/>
          <a:p>
            <a:r>
              <a:rPr lang="en-US" sz="1800" b="1" dirty="0"/>
              <a:t>Quasi-Complete Separation:</a:t>
            </a:r>
            <a:r>
              <a:rPr lang="en-US" sz="1800" dirty="0"/>
              <a:t> Logistic Regression is able to (nearly) perfectly predict the response</a:t>
            </a:r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76026-E76B-DF62-3BAB-252A0EA5F4AC}"/>
              </a:ext>
            </a:extLst>
          </p:cNvPr>
          <p:cNvSpPr txBox="1"/>
          <p:nvPr/>
        </p:nvSpPr>
        <p:spPr>
          <a:xfrm>
            <a:off x="6183320" y="6000692"/>
            <a:ext cx="6097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Tx/>
              <a:buNone/>
            </a:pPr>
            <a:r>
              <a:rPr lang="en-US" sz="1000" b="1" dirty="0"/>
              <a:t>Source: </a:t>
            </a:r>
            <a:r>
              <a:rPr lang="en-US" sz="1000" dirty="0">
                <a:hlinkClick r:id="rId2"/>
              </a:rPr>
              <a:t>https://stats.oarc.ucla.edu/other/mult-pkg/faq/general/faqwhat-is-complete-or-quasi-complete-separation-in-logistic-regression-and-what-are-some-strategies-to-deal-with-the-issue/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0888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5919-BBB4-A62B-13CA-92055CBC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AB4F-2AF0-C049-4015-74AE77A55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is conditioned on stated assumptions (e.g. identical coverage, loss development …)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should be adjusted with consideration of Business Needs/Purpose: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Stakeholder needs/capabilities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Accessibility of features (e.g. operational costs)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Legality/Acceptability of variables, especially if model is to be filed (e.g. </a:t>
            </a:r>
            <a:r>
              <a:rPr lang="en-US" dirty="0">
                <a:hlinkClick r:id="rId3"/>
              </a:rPr>
              <a:t>Credit Score</a:t>
            </a:r>
            <a:r>
              <a:rPr lang="en-US" dirty="0"/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capabilities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Options for further Model Improvement: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Bootstrapping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AUROC and threshold adjustment to improve sensitivity/specificity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Advanced ML modeling techniques (e.g. Tree-based models)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Ensembling</a:t>
            </a:r>
          </a:p>
        </p:txBody>
      </p:sp>
    </p:spTree>
    <p:extLst>
      <p:ext uri="{BB962C8B-B14F-4D97-AF65-F5344CB8AC3E}">
        <p14:creationId xmlns:p14="http://schemas.microsoft.com/office/powerpoint/2010/main" val="41271509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{F127C74A-484D-40CA-816D-98EFA5090772}tf22712842_win32</Template>
  <TotalTime>3404</TotalTime>
  <Words>3005</Words>
  <Application>Microsoft Office PowerPoint</Application>
  <PresentationFormat>Widescreen</PresentationFormat>
  <Paragraphs>396</Paragraphs>
  <Slides>94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Bookman Old Style</vt:lpstr>
      <vt:lpstr>Calibri</vt:lpstr>
      <vt:lpstr>Cambria</vt:lpstr>
      <vt:lpstr>Cambria Math</vt:lpstr>
      <vt:lpstr>Franklin Gothic Book</vt:lpstr>
      <vt:lpstr>1_RetrospectVTI</vt:lpstr>
      <vt:lpstr>Predicting Future Claims</vt:lpstr>
      <vt:lpstr>Overview</vt:lpstr>
      <vt:lpstr>1. EDA of Claims Data (Dataset 1)</vt:lpstr>
      <vt:lpstr>First Impressions</vt:lpstr>
      <vt:lpstr>Claim Counts and Avg Paid by Accident Month</vt:lpstr>
      <vt:lpstr>Multiplicative TS Decomposition (excl. 2017)</vt:lpstr>
      <vt:lpstr>Distribution of Paid Amounts, by Fault</vt:lpstr>
      <vt:lpstr>Claims Data</vt:lpstr>
      <vt:lpstr>2. EDA of Subsequent Loss Experience (Dataset 3)</vt:lpstr>
      <vt:lpstr>First Impressions</vt:lpstr>
      <vt:lpstr>Premium Distribution</vt:lpstr>
      <vt:lpstr>Distribution of Subsequent Loss Experience</vt:lpstr>
      <vt:lpstr>(Surprisingly) Weak Relationship between Premium and Loss</vt:lpstr>
      <vt:lpstr>Subsequent Loss Experience</vt:lpstr>
      <vt:lpstr>3. EDA of Predictor Dataset (Dataset 2)</vt:lpstr>
      <vt:lpstr>Group Related Predictor Variables together for Analysis</vt:lpstr>
      <vt:lpstr>Zip Code to State Mapping</vt:lpstr>
      <vt:lpstr>Count of Households per Zip Code</vt:lpstr>
      <vt:lpstr>Household Age Distribution</vt:lpstr>
      <vt:lpstr>Age Outliers</vt:lpstr>
      <vt:lpstr>Months Licensed Distribution</vt:lpstr>
      <vt:lpstr>Driver Demographics</vt:lpstr>
      <vt:lpstr>Distribution of Vehicles per Driver</vt:lpstr>
      <vt:lpstr>Vehicle-Types</vt:lpstr>
      <vt:lpstr>Distribution of Vehicle Ownership</vt:lpstr>
      <vt:lpstr>Homeownership vs HO Insurance</vt:lpstr>
      <vt:lpstr>Traffic Violations and Suspensions</vt:lpstr>
      <vt:lpstr>Current (Prior) Insurer</vt:lpstr>
      <vt:lpstr>Time with Current (Prior) Insurer</vt:lpstr>
      <vt:lpstr>Inforce Indicator</vt:lpstr>
      <vt:lpstr>Prior BI Liability Limit Distribution</vt:lpstr>
      <vt:lpstr>Comparison of (current) BI Liability Limits</vt:lpstr>
      <vt:lpstr>Distribution of Current BI Liability Limits</vt:lpstr>
      <vt:lpstr>Prior vs Current BI Liability Limits</vt:lpstr>
      <vt:lpstr>Current Auto Coverage Distribution</vt:lpstr>
      <vt:lpstr>Distribution of Credit Score</vt:lpstr>
      <vt:lpstr>4a. Cleaning Predictor Dataset</vt:lpstr>
      <vt:lpstr>Identifying Missing Values (NAs)</vt:lpstr>
      <vt:lpstr>“Time with Carrier” and “Prior BI Limit”</vt:lpstr>
      <vt:lpstr>“Vehicle Lien Count”</vt:lpstr>
      <vt:lpstr>Vehicle Lien Count</vt:lpstr>
      <vt:lpstr>Credit Score</vt:lpstr>
      <vt:lpstr>Summary of NA Adjustments</vt:lpstr>
      <vt:lpstr>4b. Cleaning Predictor Dataset</vt:lpstr>
      <vt:lpstr>Summary of Additional Adjustments (1/2)</vt:lpstr>
      <vt:lpstr>Summary of Additional Adjustments (2/2)</vt:lpstr>
      <vt:lpstr>5. Correlation Analysis and Adjustments</vt:lpstr>
      <vt:lpstr>Recall: Group Related Predictor Variables together for Analysis</vt:lpstr>
      <vt:lpstr>Correlation Heatmap</vt:lpstr>
      <vt:lpstr>Predictor Dataset Correlation</vt:lpstr>
      <vt:lpstr>Predictor Dataset Correlation</vt:lpstr>
      <vt:lpstr>Correlation Filtering based on Mean Absolute Correlation</vt:lpstr>
      <vt:lpstr>1. Age and Months Licensed</vt:lpstr>
      <vt:lpstr>1. Age and Months Licensed</vt:lpstr>
      <vt:lpstr>2. Driver Demographics</vt:lpstr>
      <vt:lpstr>2. Driver Demographics</vt:lpstr>
      <vt:lpstr>3. Vehicle Count</vt:lpstr>
      <vt:lpstr>3. Vehicle Count</vt:lpstr>
      <vt:lpstr>4. Traffic Violations</vt:lpstr>
      <vt:lpstr>Summary of Correlation Adjustment (1)</vt:lpstr>
      <vt:lpstr>Revised Correlation Heatmap (2)</vt:lpstr>
      <vt:lpstr>Remaining Correlation</vt:lpstr>
      <vt:lpstr>Correlation Filtering based on Mean Absolute Correlation (2)</vt:lpstr>
      <vt:lpstr>Summary of Correlation Adjustment (2)</vt:lpstr>
      <vt:lpstr>Final Correlation Heatmap (3)</vt:lpstr>
      <vt:lpstr>6. Final Modeling Dataset</vt:lpstr>
      <vt:lpstr>Clean Claims Data (Dataset 1)</vt:lpstr>
      <vt:lpstr>Cleaning Claims Data (Dataset 1)</vt:lpstr>
      <vt:lpstr>Final Modeling Dataset</vt:lpstr>
      <vt:lpstr>7. Logistic Regression and Model Evaluation</vt:lpstr>
      <vt:lpstr>Model Assumptions</vt:lpstr>
      <vt:lpstr>Fit Initial GLM (version 0) using all available predictors</vt:lpstr>
      <vt:lpstr>Evaluate Initial GLM (version 0)</vt:lpstr>
      <vt:lpstr>Evaluate Initial GLM (version 0)</vt:lpstr>
      <vt:lpstr>Adjust Claims Data (Dataset 1) Predictors</vt:lpstr>
      <vt:lpstr>Re-Fit GLM (version 2) with adjusted Claims Data</vt:lpstr>
      <vt:lpstr>Evaluate GLM (version 2)</vt:lpstr>
      <vt:lpstr>Evaluate GLM (version 2)</vt:lpstr>
      <vt:lpstr>Lasso Regression for Feature Selection</vt:lpstr>
      <vt:lpstr>Re-Fit GLM (version 3) using Lasso Selected Features</vt:lpstr>
      <vt:lpstr>Evaluate GLM (version 3)</vt:lpstr>
      <vt:lpstr>Evaluate GLM (version 3)</vt:lpstr>
      <vt:lpstr>Re-Fit GLM (version 4) with Inforce Indicator</vt:lpstr>
      <vt:lpstr>Lasso Regression for Feature Selection</vt:lpstr>
      <vt:lpstr>Re-Fit GLM (version 5) using Lasso Selected Features</vt:lpstr>
      <vt:lpstr>Evaluate GLM (version 5) </vt:lpstr>
      <vt:lpstr>Evaluate GLM (version 5) </vt:lpstr>
      <vt:lpstr>Replace Age PC1</vt:lpstr>
      <vt:lpstr>Re-Fit GLM (version 6) with Average Age</vt:lpstr>
      <vt:lpstr>Evaluate GLM (version 6)</vt:lpstr>
      <vt:lpstr>Evaluate GLM (version 6)</vt:lpstr>
      <vt:lpstr>Final Model and Interpretation</vt:lpstr>
      <vt:lpstr>A Note on Quasi-Complete Separation</vt:lpstr>
      <vt:lpstr>Concluding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Eric Hang</dc:creator>
  <cp:lastModifiedBy>Eric Hang</cp:lastModifiedBy>
  <cp:revision>145</cp:revision>
  <dcterms:created xsi:type="dcterms:W3CDTF">2022-12-05T15:24:23Z</dcterms:created>
  <dcterms:modified xsi:type="dcterms:W3CDTF">2022-12-08T01:53:31Z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